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4" r:id="rId1"/>
    <p:sldMasterId id="2147483906" r:id="rId2"/>
  </p:sldMasterIdLst>
  <p:notesMasterIdLst>
    <p:notesMasterId r:id="rId70"/>
  </p:notesMasterIdLst>
  <p:sldIdLst>
    <p:sldId id="256" r:id="rId3"/>
    <p:sldId id="286" r:id="rId4"/>
    <p:sldId id="257" r:id="rId5"/>
    <p:sldId id="258" r:id="rId6"/>
    <p:sldId id="273" r:id="rId7"/>
    <p:sldId id="274" r:id="rId8"/>
    <p:sldId id="275" r:id="rId9"/>
    <p:sldId id="1015" r:id="rId10"/>
    <p:sldId id="1016" r:id="rId11"/>
    <p:sldId id="1017" r:id="rId12"/>
    <p:sldId id="276" r:id="rId13"/>
    <p:sldId id="263" r:id="rId14"/>
    <p:sldId id="261" r:id="rId15"/>
    <p:sldId id="277" r:id="rId16"/>
    <p:sldId id="280" r:id="rId17"/>
    <p:sldId id="266" r:id="rId18"/>
    <p:sldId id="283" r:id="rId19"/>
    <p:sldId id="265" r:id="rId20"/>
    <p:sldId id="282" r:id="rId21"/>
    <p:sldId id="293" r:id="rId22"/>
    <p:sldId id="289" r:id="rId23"/>
    <p:sldId id="292" r:id="rId24"/>
    <p:sldId id="290" r:id="rId25"/>
    <p:sldId id="291" r:id="rId26"/>
    <p:sldId id="294" r:id="rId27"/>
    <p:sldId id="962" r:id="rId28"/>
    <p:sldId id="1001" r:id="rId29"/>
    <p:sldId id="1002" r:id="rId30"/>
    <p:sldId id="1003" r:id="rId31"/>
    <p:sldId id="996" r:id="rId32"/>
    <p:sldId id="997" r:id="rId33"/>
    <p:sldId id="978" r:id="rId34"/>
    <p:sldId id="979" r:id="rId35"/>
    <p:sldId id="981" r:id="rId36"/>
    <p:sldId id="982" r:id="rId37"/>
    <p:sldId id="983" r:id="rId38"/>
    <p:sldId id="984" r:id="rId39"/>
    <p:sldId id="985" r:id="rId40"/>
    <p:sldId id="986" r:id="rId41"/>
    <p:sldId id="987" r:id="rId42"/>
    <p:sldId id="988" r:id="rId43"/>
    <p:sldId id="989" r:id="rId44"/>
    <p:sldId id="990" r:id="rId45"/>
    <p:sldId id="1004" r:id="rId46"/>
    <p:sldId id="1005" r:id="rId47"/>
    <p:sldId id="1006" r:id="rId48"/>
    <p:sldId id="1007" r:id="rId49"/>
    <p:sldId id="1008" r:id="rId50"/>
    <p:sldId id="1009" r:id="rId51"/>
    <p:sldId id="1010" r:id="rId52"/>
    <p:sldId id="991" r:id="rId53"/>
    <p:sldId id="992" r:id="rId54"/>
    <p:sldId id="993" r:id="rId55"/>
    <p:sldId id="994" r:id="rId56"/>
    <p:sldId id="995" r:id="rId57"/>
    <p:sldId id="998" r:id="rId58"/>
    <p:sldId id="999" r:id="rId59"/>
    <p:sldId id="1000" r:id="rId60"/>
    <p:sldId id="1011" r:id="rId61"/>
    <p:sldId id="1012" r:id="rId62"/>
    <p:sldId id="1013" r:id="rId63"/>
    <p:sldId id="1014" r:id="rId64"/>
    <p:sldId id="269" r:id="rId65"/>
    <p:sldId id="270" r:id="rId66"/>
    <p:sldId id="271" r:id="rId67"/>
    <p:sldId id="281" r:id="rId68"/>
    <p:sldId id="284"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 okazaki" initials="ao" lastIdx="1" clrIdx="0">
    <p:extLst>
      <p:ext uri="{19B8F6BF-5375-455C-9EA6-DF929625EA0E}">
        <p15:presenceInfo xmlns:p15="http://schemas.microsoft.com/office/powerpoint/2012/main" userId="ai okaza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631" autoAdjust="0"/>
  </p:normalViewPr>
  <p:slideViewPr>
    <p:cSldViewPr snapToGrid="0" showGuides="1">
      <p:cViewPr varScale="1">
        <p:scale>
          <a:sx n="67" d="100"/>
          <a:sy n="67" d="100"/>
        </p:scale>
        <p:origin x="78" y="6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投稿数</c:v>
                </c:pt>
              </c:strCache>
            </c:strRef>
          </c:tx>
          <c:invertIfNegative val="0"/>
          <c:cat>
            <c:strRef>
              <c:f>Sheet1!$A$2:$A$9</c:f>
              <c:strCache>
                <c:ptCount val="8"/>
                <c:pt idx="0">
                  <c:v>2010</c:v>
                </c:pt>
                <c:pt idx="1">
                  <c:v>2011</c:v>
                </c:pt>
                <c:pt idx="2">
                  <c:v>2012</c:v>
                </c:pt>
                <c:pt idx="3">
                  <c:v>2013</c:v>
                </c:pt>
                <c:pt idx="4">
                  <c:v>2014</c:v>
                </c:pt>
                <c:pt idx="5">
                  <c:v>2015</c:v>
                </c:pt>
                <c:pt idx="6">
                  <c:v>2016</c:v>
                </c:pt>
                <c:pt idx="7">
                  <c:v>2017（8月迄）</c:v>
                </c:pt>
              </c:strCache>
            </c:strRef>
          </c:cat>
          <c:val>
            <c:numRef>
              <c:f>Sheet1!$B$2:$B$9</c:f>
              <c:numCache>
                <c:formatCode>General</c:formatCode>
                <c:ptCount val="8"/>
                <c:pt idx="0">
                  <c:v>2</c:v>
                </c:pt>
                <c:pt idx="1">
                  <c:v>29</c:v>
                </c:pt>
                <c:pt idx="2">
                  <c:v>523</c:v>
                </c:pt>
                <c:pt idx="3" formatCode="#,##0">
                  <c:v>1736</c:v>
                </c:pt>
                <c:pt idx="4" formatCode="#,##0">
                  <c:v>6687</c:v>
                </c:pt>
                <c:pt idx="5" formatCode="#,##0">
                  <c:v>18919</c:v>
                </c:pt>
                <c:pt idx="6" formatCode="#,##0">
                  <c:v>37852</c:v>
                </c:pt>
                <c:pt idx="7" formatCode="#,##0">
                  <c:v>41619</c:v>
                </c:pt>
              </c:numCache>
            </c:numRef>
          </c:val>
          <c:extLst>
            <c:ext xmlns:c16="http://schemas.microsoft.com/office/drawing/2014/chart" uri="{C3380CC4-5D6E-409C-BE32-E72D297353CC}">
              <c16:uniqueId val="{00000000-8C95-4661-8CF5-7FC9F1E98E9C}"/>
            </c:ext>
          </c:extLst>
        </c:ser>
        <c:dLbls>
          <c:showLegendKey val="0"/>
          <c:showVal val="0"/>
          <c:showCatName val="0"/>
          <c:showSerName val="0"/>
          <c:showPercent val="0"/>
          <c:showBubbleSize val="0"/>
        </c:dLbls>
        <c:gapWidth val="150"/>
        <c:axId val="59966976"/>
        <c:axId val="116370240"/>
      </c:barChart>
      <c:catAx>
        <c:axId val="59966976"/>
        <c:scaling>
          <c:orientation val="minMax"/>
        </c:scaling>
        <c:delete val="0"/>
        <c:axPos val="b"/>
        <c:numFmt formatCode="General" sourceLinked="0"/>
        <c:majorTickMark val="out"/>
        <c:minorTickMark val="none"/>
        <c:tickLblPos val="nextTo"/>
        <c:txPr>
          <a:bodyPr/>
          <a:lstStyle/>
          <a:p>
            <a:pPr>
              <a:defRPr sz="2000"/>
            </a:pPr>
            <a:endParaRPr lang="ja-JP"/>
          </a:p>
        </c:txPr>
        <c:crossAx val="116370240"/>
        <c:crosses val="autoZero"/>
        <c:auto val="1"/>
        <c:lblAlgn val="ctr"/>
        <c:lblOffset val="100"/>
        <c:noMultiLvlLbl val="0"/>
      </c:catAx>
      <c:valAx>
        <c:axId val="116370240"/>
        <c:scaling>
          <c:orientation val="minMax"/>
        </c:scaling>
        <c:delete val="0"/>
        <c:axPos val="l"/>
        <c:majorGridlines/>
        <c:numFmt formatCode="General" sourceLinked="1"/>
        <c:majorTickMark val="out"/>
        <c:minorTickMark val="none"/>
        <c:tickLblPos val="nextTo"/>
        <c:txPr>
          <a:bodyPr/>
          <a:lstStyle/>
          <a:p>
            <a:pPr>
              <a:defRPr sz="2000"/>
            </a:pPr>
            <a:endParaRPr lang="ja-JP"/>
          </a:p>
        </c:txPr>
        <c:crossAx val="59966976"/>
        <c:crosses val="autoZero"/>
        <c:crossBetween val="between"/>
      </c:valAx>
    </c:plotArea>
    <c:legend>
      <c:legendPos val="r"/>
      <c:overlay val="0"/>
      <c:txPr>
        <a:bodyPr/>
        <a:lstStyle/>
        <a:p>
          <a:pPr>
            <a:defRPr sz="2400"/>
          </a:pPr>
          <a:endParaRPr lang="ja-JP"/>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6D2E4-5CB9-4FED-92E9-FDDF60E37C38}" type="datetimeFigureOut">
              <a:rPr kumimoji="1" lang="ja-JP" altLang="en-US" smtClean="0"/>
              <a:t>2019/12/3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EBA1D-1100-4FBA-A259-26045539BDB9}" type="slidenum">
              <a:rPr kumimoji="1" lang="ja-JP" altLang="en-US" smtClean="0"/>
              <a:t>‹#›</a:t>
            </a:fld>
            <a:endParaRPr kumimoji="1" lang="ja-JP" altLang="en-US"/>
          </a:p>
        </p:txBody>
      </p:sp>
    </p:spTree>
    <p:extLst>
      <p:ext uri="{BB962C8B-B14F-4D97-AF65-F5344CB8AC3E}">
        <p14:creationId xmlns:p14="http://schemas.microsoft.com/office/powerpoint/2010/main" val="40350000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みなさん、こんにちは。図書館総合展も本日で最終日になりましたが、最終日</a:t>
            </a:r>
            <a:r>
              <a:rPr kumimoji="1" lang="en-US" altLang="ja-JP" dirty="0"/>
              <a:t>1</a:t>
            </a:r>
            <a:r>
              <a:rPr kumimoji="1" lang="ja-JP" altLang="en-US" dirty="0"/>
              <a:t>発目の本フォーラムにお越しいただきありがとうございます。神奈川県資料室研究会、略して神資研主催フォーラム「コミュニケーションツールを知ろう～これからはじめる人のために～」をはじめさせていただきます。</a:t>
            </a:r>
            <a:endParaRPr kumimoji="1" lang="en-US" altLang="ja-JP"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1</a:t>
            </a:fld>
            <a:endParaRPr kumimoji="1" lang="ja-JP" altLang="en-US"/>
          </a:p>
        </p:txBody>
      </p:sp>
    </p:spTree>
    <p:extLst>
      <p:ext uri="{BB962C8B-B14F-4D97-AF65-F5344CB8AC3E}">
        <p14:creationId xmlns:p14="http://schemas.microsoft.com/office/powerpoint/2010/main" val="2228948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800" dirty="0"/>
              <a:t>・最近力を入れてやっているのは・・・公共図書館の情報行動</a:t>
            </a:r>
            <a:endParaRPr lang="en-US" altLang="ja-JP" sz="28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800" dirty="0"/>
              <a:t>　・例えば・・・本棚の何段目がよく見られるのかを、視線追尾装置を使って明らかにする、とか</a:t>
            </a:r>
            <a:endParaRPr lang="en-US" altLang="ja-JP" sz="28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8070C1-96BD-4278-ABA4-B42FA28CA6D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96073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11</a:t>
            </a:fld>
            <a:endParaRPr kumimoji="1" lang="ja-JP" altLang="en-US"/>
          </a:p>
        </p:txBody>
      </p:sp>
    </p:spTree>
    <p:extLst>
      <p:ext uri="{BB962C8B-B14F-4D97-AF65-F5344CB8AC3E}">
        <p14:creationId xmlns:p14="http://schemas.microsoft.com/office/powerpoint/2010/main" val="225050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12</a:t>
            </a:fld>
            <a:endParaRPr kumimoji="1" lang="ja-JP" altLang="en-US"/>
          </a:p>
        </p:txBody>
      </p:sp>
    </p:spTree>
    <p:extLst>
      <p:ext uri="{BB962C8B-B14F-4D97-AF65-F5344CB8AC3E}">
        <p14:creationId xmlns:p14="http://schemas.microsoft.com/office/powerpoint/2010/main" val="703279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13</a:t>
            </a:fld>
            <a:endParaRPr kumimoji="1" lang="ja-JP" altLang="en-US"/>
          </a:p>
        </p:txBody>
      </p:sp>
    </p:spTree>
    <p:extLst>
      <p:ext uri="{BB962C8B-B14F-4D97-AF65-F5344CB8AC3E}">
        <p14:creationId xmlns:p14="http://schemas.microsoft.com/office/powerpoint/2010/main" val="415800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14</a:t>
            </a:fld>
            <a:endParaRPr kumimoji="1" lang="ja-JP" altLang="en-US"/>
          </a:p>
        </p:txBody>
      </p:sp>
    </p:spTree>
    <p:extLst>
      <p:ext uri="{BB962C8B-B14F-4D97-AF65-F5344CB8AC3E}">
        <p14:creationId xmlns:p14="http://schemas.microsoft.com/office/powerpoint/2010/main" val="1573389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15</a:t>
            </a:fld>
            <a:endParaRPr kumimoji="1" lang="ja-JP" altLang="en-US"/>
          </a:p>
        </p:txBody>
      </p:sp>
    </p:spTree>
    <p:extLst>
      <p:ext uri="{BB962C8B-B14F-4D97-AF65-F5344CB8AC3E}">
        <p14:creationId xmlns:p14="http://schemas.microsoft.com/office/powerpoint/2010/main" val="2028033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16</a:t>
            </a:fld>
            <a:endParaRPr kumimoji="1" lang="ja-JP" altLang="en-US"/>
          </a:p>
        </p:txBody>
      </p:sp>
    </p:spTree>
    <p:extLst>
      <p:ext uri="{BB962C8B-B14F-4D97-AF65-F5344CB8AC3E}">
        <p14:creationId xmlns:p14="http://schemas.microsoft.com/office/powerpoint/2010/main" val="1228402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17</a:t>
            </a:fld>
            <a:endParaRPr kumimoji="1" lang="ja-JP" altLang="en-US"/>
          </a:p>
        </p:txBody>
      </p:sp>
    </p:spTree>
    <p:extLst>
      <p:ext uri="{BB962C8B-B14F-4D97-AF65-F5344CB8AC3E}">
        <p14:creationId xmlns:p14="http://schemas.microsoft.com/office/powerpoint/2010/main" val="3245369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18</a:t>
            </a:fld>
            <a:endParaRPr kumimoji="1" lang="ja-JP" altLang="en-US"/>
          </a:p>
        </p:txBody>
      </p:sp>
    </p:spTree>
    <p:extLst>
      <p:ext uri="{BB962C8B-B14F-4D97-AF65-F5344CB8AC3E}">
        <p14:creationId xmlns:p14="http://schemas.microsoft.com/office/powerpoint/2010/main" val="2114676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19</a:t>
            </a:fld>
            <a:endParaRPr kumimoji="1" lang="ja-JP" altLang="en-US"/>
          </a:p>
        </p:txBody>
      </p:sp>
    </p:spTree>
    <p:extLst>
      <p:ext uri="{BB962C8B-B14F-4D97-AF65-F5344CB8AC3E}">
        <p14:creationId xmlns:p14="http://schemas.microsoft.com/office/powerpoint/2010/main" val="89194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改めまして、</a:t>
            </a:r>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2</a:t>
            </a:fld>
            <a:endParaRPr kumimoji="1" lang="ja-JP" altLang="en-US"/>
          </a:p>
        </p:txBody>
      </p:sp>
    </p:spTree>
    <p:extLst>
      <p:ext uri="{BB962C8B-B14F-4D97-AF65-F5344CB8AC3E}">
        <p14:creationId xmlns:p14="http://schemas.microsoft.com/office/powerpoint/2010/main" val="3658623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20</a:t>
            </a:fld>
            <a:endParaRPr kumimoji="1" lang="ja-JP" altLang="en-US"/>
          </a:p>
        </p:txBody>
      </p:sp>
    </p:spTree>
    <p:extLst>
      <p:ext uri="{BB962C8B-B14F-4D97-AF65-F5344CB8AC3E}">
        <p14:creationId xmlns:p14="http://schemas.microsoft.com/office/powerpoint/2010/main" val="2422550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Instagram</a:t>
            </a:r>
            <a:r>
              <a:rPr kumimoji="1" lang="ja-JP" altLang="en-US" dirty="0"/>
              <a:t>に関する活用事例は、このセッションを通してみなさんと一緒に考えていく</a:t>
            </a:r>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21</a:t>
            </a:fld>
            <a:endParaRPr kumimoji="1" lang="ja-JP" altLang="en-US"/>
          </a:p>
        </p:txBody>
      </p:sp>
    </p:spTree>
    <p:extLst>
      <p:ext uri="{BB962C8B-B14F-4D97-AF65-F5344CB8AC3E}">
        <p14:creationId xmlns:p14="http://schemas.microsoft.com/office/powerpoint/2010/main" val="3747137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22</a:t>
            </a:fld>
            <a:endParaRPr kumimoji="1" lang="ja-JP" altLang="en-US"/>
          </a:p>
        </p:txBody>
      </p:sp>
    </p:spTree>
    <p:extLst>
      <p:ext uri="{BB962C8B-B14F-4D97-AF65-F5344CB8AC3E}">
        <p14:creationId xmlns:p14="http://schemas.microsoft.com/office/powerpoint/2010/main" val="3037024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23</a:t>
            </a:fld>
            <a:endParaRPr kumimoji="1" lang="ja-JP" altLang="en-US"/>
          </a:p>
        </p:txBody>
      </p:sp>
    </p:spTree>
    <p:extLst>
      <p:ext uri="{BB962C8B-B14F-4D97-AF65-F5344CB8AC3E}">
        <p14:creationId xmlns:p14="http://schemas.microsoft.com/office/powerpoint/2010/main" val="201711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24</a:t>
            </a:fld>
            <a:endParaRPr kumimoji="1" lang="ja-JP" altLang="en-US"/>
          </a:p>
        </p:txBody>
      </p:sp>
    </p:spTree>
    <p:extLst>
      <p:ext uri="{BB962C8B-B14F-4D97-AF65-F5344CB8AC3E}">
        <p14:creationId xmlns:p14="http://schemas.microsoft.com/office/powerpoint/2010/main" val="1275614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A0E5B-4711-462B-AE76-1AB31A00D91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32713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743075" y="468313"/>
            <a:ext cx="3141663" cy="1768475"/>
          </a:xfrm>
        </p:spPr>
      </p:sp>
      <p:sp>
        <p:nvSpPr>
          <p:cNvPr id="3" name="ノート プレースホルダ 2"/>
          <p:cNvSpPr>
            <a:spLocks noGrp="1"/>
          </p:cNvSpPr>
          <p:nvPr>
            <p:ph type="body" idx="1"/>
          </p:nvPr>
        </p:nvSpPr>
        <p:spPr/>
        <p:txBody>
          <a:bodyPr>
            <a:normAutofit fontScale="55000" lnSpcReduction="20000"/>
          </a:bodyPr>
          <a:lstStyle/>
          <a:p>
            <a:r>
              <a:rPr kumimoji="1" lang="ja-JP" altLang="en-US" sz="2800" dirty="0"/>
              <a:t>・</a:t>
            </a:r>
            <a:r>
              <a:rPr kumimoji="1" lang="en-US" altLang="ja-JP" sz="2800" dirty="0"/>
              <a:t>Instagram</a:t>
            </a:r>
            <a:r>
              <a:rPr kumimoji="1" lang="ja-JP" altLang="en-US" sz="2800" dirty="0"/>
              <a:t>見てると・・・「＃図書館」がついている投稿がいっぱいある</a:t>
            </a:r>
            <a:endParaRPr kumimoji="1" lang="en-US" altLang="ja-JP" sz="2800" dirty="0"/>
          </a:p>
          <a:p>
            <a:endParaRPr kumimoji="1" lang="en-US" altLang="ja-JP" sz="2800" dirty="0"/>
          </a:p>
          <a:p>
            <a:r>
              <a:rPr kumimoji="1" lang="ja-JP" altLang="en-US" sz="2800" dirty="0"/>
              <a:t>・ハッシュタグ・・・シャープをつけてなんらかのコメントを続けると、</a:t>
            </a:r>
            <a:r>
              <a:rPr kumimoji="1" lang="en-US" altLang="ja-JP" sz="2800" dirty="0"/>
              <a:t>Instagram</a:t>
            </a:r>
            <a:r>
              <a:rPr kumimoji="1" lang="ja-JP" altLang="en-US" sz="2800" dirty="0"/>
              <a:t>上ではこんなふうにリンクになる。</a:t>
            </a:r>
            <a:r>
              <a:rPr kumimoji="1" lang="en-US" altLang="ja-JP" sz="2800" dirty="0"/>
              <a:t>Twitter</a:t>
            </a:r>
            <a:r>
              <a:rPr kumimoji="1" lang="ja-JP" altLang="en-US" sz="2800" dirty="0"/>
              <a:t>等にもある機能なのでご存知の向きも多いかと思う</a:t>
            </a:r>
            <a:endParaRPr kumimoji="1" lang="en-US" altLang="ja-JP" sz="2800" dirty="0"/>
          </a:p>
          <a:p>
            <a:r>
              <a:rPr kumimoji="1" lang="ja-JP" altLang="en-US" sz="2800" dirty="0"/>
              <a:t>　・ソーシャルメディア上で投稿をカテゴライズ・検索性をあげるためにユーザから生まれた文化だが・・・</a:t>
            </a:r>
            <a:r>
              <a:rPr kumimoji="1" lang="en-US" altLang="ja-JP" sz="2800" dirty="0"/>
              <a:t>Instagram</a:t>
            </a:r>
            <a:r>
              <a:rPr kumimoji="1" lang="ja-JP" altLang="en-US" sz="2800" dirty="0"/>
              <a:t>においては、興味のある画像の主な発見手段になっている。そこで、こんなふうに関連しそうなトピックをぞろぞろと続ける</a:t>
            </a:r>
            <a:endParaRPr kumimoji="1" lang="en-US" altLang="ja-JP" sz="2800" dirty="0"/>
          </a:p>
          <a:p>
            <a:r>
              <a:rPr kumimoji="1" lang="ja-JP" altLang="en-US" sz="2800" dirty="0"/>
              <a:t>　「</a:t>
            </a:r>
            <a:r>
              <a:rPr kumimoji="1" lang="en-US" altLang="ja-JP" sz="2800" dirty="0"/>
              <a:t>#</a:t>
            </a:r>
            <a:r>
              <a:rPr kumimoji="1" lang="ja-JP" altLang="en-US" sz="2800" dirty="0"/>
              <a:t>図書館」が付与された投稿は・・・図書館に興味を持ちそうな人に発見してもらいたくて付与されたものと考えられる</a:t>
            </a:r>
            <a:endParaRPr kumimoji="1" lang="en-US" altLang="ja-JP" sz="2800" dirty="0"/>
          </a:p>
          <a:p>
            <a:r>
              <a:rPr kumimoji="1" lang="ja-JP" altLang="en-US" sz="2800" dirty="0"/>
              <a:t>　⇒・本研究の対象としては妥当と考えた</a:t>
            </a:r>
            <a:endParaRPr kumimoji="1" lang="en-US" altLang="ja-JP" sz="2800" dirty="0"/>
          </a:p>
          <a:p>
            <a:endParaRPr kumimoji="1" lang="en-US" altLang="ja-JP" sz="2800"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C29E6-B3DC-43A6-9C8D-DD06BD06E14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a:t>
            </a:r>
            <a:r>
              <a:rPr lang="en-US" altLang="ja-JP" dirty="0"/>
              <a:t>Instagram</a:t>
            </a:r>
            <a:r>
              <a:rPr lang="ja-JP" altLang="en-US" dirty="0"/>
              <a:t>投稿画像の大規模分析をてがけているレフ・マノビッチによれば・・・プロの写真家が撮影したようなプロフェッショナル写真、デザイナーが手がけているようなデザイン性の高い写真も一定数、存在していて、特にデザイン写真は</a:t>
            </a:r>
            <a:r>
              <a:rPr lang="en-US" altLang="ja-JP" dirty="0"/>
              <a:t>Instagram</a:t>
            </a:r>
            <a:r>
              <a:rPr lang="ja-JP" altLang="en-US" dirty="0"/>
              <a:t>特有の文化を築いているという</a:t>
            </a:r>
            <a:endParaRPr lang="en-US" altLang="ja-JP" dirty="0"/>
          </a:p>
          <a:p>
            <a:endParaRPr lang="en-US" altLang="ja-JP" dirty="0"/>
          </a:p>
          <a:p>
            <a:r>
              <a:rPr lang="ja-JP" altLang="en-US" dirty="0"/>
              <a:t>・しかし投稿される写真の大半は、一般の人々が、自身の日常を投稿した、カジュアル写真である</a:t>
            </a:r>
            <a:endParaRPr lang="en-US" altLang="ja-JP" dirty="0"/>
          </a:p>
          <a:p>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690349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743075" y="468313"/>
            <a:ext cx="3141663" cy="1768475"/>
          </a:xfrm>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effectLst/>
                <a:latin typeface="+mn-lt"/>
                <a:ea typeface="+mn-ea"/>
                <a:cs typeface="+mn-cs"/>
              </a:rPr>
              <a:t>・カジュアル写真って要はこんなの。なんてことない写真たち</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・以前から</a:t>
            </a:r>
            <a:r>
              <a:rPr kumimoji="1" lang="en-US" altLang="ja-JP" sz="1200" kern="1200" dirty="0">
                <a:solidFill>
                  <a:schemeClr val="tx1"/>
                </a:solidFill>
                <a:effectLst/>
                <a:latin typeface="+mn-lt"/>
                <a:ea typeface="+mn-ea"/>
                <a:cs typeface="+mn-cs"/>
              </a:rPr>
              <a:t>Flickr</a:t>
            </a:r>
            <a:r>
              <a:rPr kumimoji="1" lang="ja-JP" altLang="en-US" sz="1200" kern="1200" dirty="0" err="1">
                <a:solidFill>
                  <a:schemeClr val="tx1"/>
                </a:solidFill>
                <a:effectLst/>
                <a:latin typeface="+mn-lt"/>
                <a:ea typeface="+mn-ea"/>
                <a:cs typeface="+mn-cs"/>
              </a:rPr>
              <a:t>のような</a:t>
            </a:r>
            <a:r>
              <a:rPr kumimoji="1" lang="ja-JP" altLang="en-US" sz="1200" kern="1200" dirty="0">
                <a:solidFill>
                  <a:schemeClr val="tx1"/>
                </a:solidFill>
                <a:effectLst/>
                <a:latin typeface="+mn-lt"/>
                <a:ea typeface="+mn-ea"/>
                <a:cs typeface="+mn-cs"/>
              </a:rPr>
              <a:t>写真共有メディアはあったが、そこではプロフェッショナル写真のような、「いい写真」が多くを占めていた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Instagram</a:t>
            </a:r>
            <a:r>
              <a:rPr kumimoji="1" lang="ja-JP" altLang="en-US" sz="1200" kern="1200" dirty="0">
                <a:solidFill>
                  <a:schemeClr val="tx1"/>
                </a:solidFill>
                <a:effectLst/>
                <a:latin typeface="+mn-lt"/>
                <a:ea typeface="+mn-ea"/>
                <a:cs typeface="+mn-cs"/>
              </a:rPr>
              <a:t>は「ふつうの写真」を投稿する場になっている点が特徴である</a:t>
            </a:r>
            <a:endParaRPr kumimoji="1" lang="en-US" altLang="ja-JP" sz="1200" kern="1200" dirty="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C29E6-B3DC-43A6-9C8D-DD06BD06E14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35183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・しかし当然だが、カジュアルな</a:t>
            </a:r>
            <a:r>
              <a:rPr lang="en-US" altLang="ja-JP" dirty="0"/>
              <a:t>Instagram</a:t>
            </a:r>
            <a:r>
              <a:rPr lang="ja-JP" altLang="en-US" dirty="0"/>
              <a:t>の投稿たちも、本当の「なんでもない日常」ではない・・・投稿者が「撮影したい」と思った瞬間であり、それを「共有・発信したい」と思ったから投稿されている</a:t>
            </a:r>
            <a:endParaRPr lang="en-US" altLang="ja-JP" dirty="0"/>
          </a:p>
          <a:p>
            <a:r>
              <a:rPr lang="ja-JP" altLang="en-US" dirty="0"/>
              <a:t>　⇒・投稿者がなにに価値を置くか、その判断の結果を示すものと考えられる・・・そこで、特定のトピックに関して</a:t>
            </a:r>
            <a:r>
              <a:rPr lang="en-US" altLang="ja-JP" dirty="0"/>
              <a:t>Instagram</a:t>
            </a:r>
            <a:r>
              <a:rPr lang="ja-JP" altLang="en-US" dirty="0"/>
              <a:t>の投稿を分析し、そのトピックについての人々の価値観をあぶり出そう、という研究が近年では増えている</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59164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神奈川県資料室研究会を略して神資研（しんしけん）の紹介をはじめにさせてください。</a:t>
            </a:r>
            <a:r>
              <a:rPr kumimoji="1" lang="en-US" altLang="ja-JP" dirty="0"/>
              <a:t>1963</a:t>
            </a:r>
            <a:r>
              <a:rPr kumimoji="1" lang="ja-JP" altLang="en-US" dirty="0"/>
              <a:t>年に発足し、神奈川県を中心とした近隣都県内の企業、大学、公共機関等の資料室、図書館、情報部門によって構成されておりまして、正会員、賛助会員、個人会員のみなさまに支えられて活動を行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3</a:t>
            </a:fld>
            <a:endParaRPr kumimoji="1" lang="ja-JP" altLang="en-US"/>
          </a:p>
        </p:txBody>
      </p:sp>
    </p:spTree>
    <p:extLst>
      <p:ext uri="{BB962C8B-B14F-4D97-AF65-F5344CB8AC3E}">
        <p14:creationId xmlns:p14="http://schemas.microsoft.com/office/powerpoint/2010/main" val="971776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dirty="0"/>
              <a:t>・図書館に関する人々の投稿を分析することで・・・</a:t>
            </a:r>
            <a:r>
              <a:rPr lang="en-US" altLang="ja-JP" dirty="0"/>
              <a:t>Instagram</a:t>
            </a:r>
            <a:r>
              <a:rPr lang="ja-JP" altLang="en-US" dirty="0"/>
              <a:t>ユーザの中で、図書館の「どこ」、どういう機能や、より有り体にどの図書館のどの場所、あるいは館内でのどういう体験に、記録・共有の価値が認められているのかを明らかにできる</a:t>
            </a:r>
            <a:endParaRPr lang="en-US" altLang="ja-JP" dirty="0"/>
          </a:p>
          <a:p>
            <a:pPr>
              <a:defRPr/>
            </a:pPr>
            <a:r>
              <a:rPr lang="ja-JP" altLang="en-US" dirty="0"/>
              <a:t>　⇒・人々の図書館認識の解明にもつながるだろう</a:t>
            </a: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8070C1-96BD-4278-ABA4-B42FA28CA6D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31418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・本研究ではハッシュタグ「</a:t>
            </a:r>
            <a:r>
              <a:rPr lang="en-US" altLang="ja-JP" dirty="0"/>
              <a:t>#</a:t>
            </a:r>
            <a:r>
              <a:rPr lang="ja-JP" altLang="en-US" dirty="0"/>
              <a:t>図書館」が付与された投稿を、図書館に関する投稿として収集する</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26076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・集めたデータを用いて、本研究では２つの分析を行う</a:t>
            </a:r>
            <a:endParaRPr lang="en-US" altLang="ja-JP" dirty="0"/>
          </a:p>
          <a:p>
            <a:r>
              <a:rPr lang="ja-JP" altLang="en-US" dirty="0"/>
              <a:t>・一つは投稿画像に付与されたコメントや</a:t>
            </a:r>
            <a:r>
              <a:rPr lang="en-US" altLang="ja-JP" dirty="0"/>
              <a:t>id</a:t>
            </a:r>
            <a:r>
              <a:rPr lang="ja-JP" altLang="en-US" dirty="0" err="1"/>
              <a:t>、</a:t>
            </a:r>
            <a:r>
              <a:rPr lang="ja-JP" altLang="en-US" dirty="0"/>
              <a:t>日時等のメタデータ部分の分析</a:t>
            </a:r>
            <a:endParaRPr lang="en-US" altLang="ja-JP" dirty="0"/>
          </a:p>
          <a:p>
            <a:r>
              <a:rPr lang="ja-JP" altLang="en-US" dirty="0"/>
              <a:t>・これは収集した投稿すべてを対象に実施</a:t>
            </a:r>
            <a:endParaRPr lang="en-US" altLang="ja-JP" dirty="0"/>
          </a:p>
          <a:p>
            <a:r>
              <a:rPr lang="ja-JP" altLang="en-US" dirty="0"/>
              <a:t>　・投稿者数、投稿日時などの基礎的情報に加え</a:t>
            </a:r>
            <a:endParaRPr lang="en-US" altLang="ja-JP" dirty="0"/>
          </a:p>
          <a:p>
            <a:r>
              <a:rPr lang="ja-JP" altLang="en-US" dirty="0"/>
              <a:t>　・「</a:t>
            </a:r>
            <a:r>
              <a:rPr lang="en-US" altLang="ja-JP" dirty="0"/>
              <a:t>#</a:t>
            </a:r>
            <a:r>
              <a:rPr lang="ja-JP" altLang="en-US" dirty="0"/>
              <a:t>図書館」と共起するハッシュタグを分析する・・・どういう文脈の中で図書館についての記録・発信をしようと思う投稿者が多いのかが、ここからある程度類推できる</a:t>
            </a:r>
            <a:endParaRPr lang="en-US" altLang="ja-JP" dirty="0"/>
          </a:p>
          <a:p>
            <a:r>
              <a:rPr lang="ja-JP" altLang="en-US" dirty="0"/>
              <a:t>　・さらに、時には図書館の固有名が出てくることもあり、どの図書館に記録・共有の価値があると思われているのかも見えてくるだろう</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04063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・もう一つは投稿された画像自体の分析。これが本研究の本丸である</a:t>
            </a:r>
            <a:endParaRPr lang="en-US" altLang="ja-JP" dirty="0"/>
          </a:p>
          <a:p>
            <a:r>
              <a:rPr lang="ja-JP" altLang="en-US" dirty="0"/>
              <a:t>　・将来的には機械化もできるかもしれないが、まずは人手による分析を実施</a:t>
            </a:r>
            <a:endParaRPr lang="en-US" altLang="ja-JP" dirty="0"/>
          </a:p>
          <a:p>
            <a:r>
              <a:rPr lang="ja-JP" altLang="en-US" dirty="0"/>
              <a:t>　・全件はできないので、ランダムに抽出した</a:t>
            </a:r>
            <a:r>
              <a:rPr lang="en-US" altLang="ja-JP" dirty="0"/>
              <a:t>1,200</a:t>
            </a:r>
            <a:r>
              <a:rPr lang="ja-JP" altLang="en-US" dirty="0"/>
              <a:t>件を対象とする</a:t>
            </a:r>
            <a:endParaRPr lang="en-US" altLang="ja-JP" dirty="0"/>
          </a:p>
          <a:p>
            <a:r>
              <a:rPr lang="ja-JP" altLang="en-US" dirty="0"/>
              <a:t>　・著者らが予備分析に基づいてラベルセットを作成⇒アルバイト作業者が実際の画像閲覧・ラベル付与を実施</a:t>
            </a:r>
            <a:endParaRPr lang="en-US" altLang="ja-JP" dirty="0"/>
          </a:p>
          <a:p>
            <a:endParaRPr lang="en-US" altLang="ja-JP" dirty="0"/>
          </a:p>
          <a:p>
            <a:r>
              <a:rPr lang="ja-JP" altLang="en-US" dirty="0"/>
              <a:t>・そもそも、「</a:t>
            </a:r>
            <a:r>
              <a:rPr lang="en-US" altLang="ja-JP" dirty="0"/>
              <a:t>#</a:t>
            </a:r>
            <a:r>
              <a:rPr lang="ja-JP" altLang="en-US" dirty="0"/>
              <a:t>図書館」投稿にはなにが写っているのか？</a:t>
            </a:r>
            <a:endParaRPr lang="en-US" altLang="ja-JP" dirty="0"/>
          </a:p>
          <a:p>
            <a:r>
              <a:rPr lang="ja-JP" altLang="en-US" dirty="0"/>
              <a:t>　・図書館は写っているのか？　写っているならどこが？　なにが一緒に写っている？</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523624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8070C1-96BD-4278-ABA4-B42FA28CA6D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63065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・スライドそのまま</a:t>
            </a:r>
            <a:endParaRPr lang="en-US" altLang="ja-JP" dirty="0"/>
          </a:p>
          <a:p>
            <a:endParaRPr lang="en-US" altLang="ja-JP" dirty="0"/>
          </a:p>
          <a:p>
            <a:r>
              <a:rPr lang="ja-JP" altLang="en-US" dirty="0"/>
              <a:t>・大半の利用者は図書館について１回しか投稿しない</a:t>
            </a:r>
            <a:endParaRPr lang="en-US" altLang="ja-JP" dirty="0"/>
          </a:p>
          <a:p>
            <a:r>
              <a:rPr lang="ja-JP" altLang="en-US" dirty="0"/>
              <a:t>　が、中にはヘビーユーザも存在する</a:t>
            </a:r>
            <a:endParaRPr lang="en-US" altLang="ja-JP" dirty="0"/>
          </a:p>
          <a:p>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917163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・投稿数の推移はこんな感じ</a:t>
            </a:r>
            <a:endParaRPr lang="en-US" altLang="ja-JP" dirty="0"/>
          </a:p>
          <a:p>
            <a:r>
              <a:rPr lang="ja-JP" altLang="en-US" dirty="0"/>
              <a:t>　・</a:t>
            </a:r>
            <a:r>
              <a:rPr lang="en-US" altLang="ja-JP" dirty="0"/>
              <a:t>2010</a:t>
            </a:r>
            <a:r>
              <a:rPr lang="ja-JP" altLang="en-US" dirty="0"/>
              <a:t>～</a:t>
            </a:r>
            <a:r>
              <a:rPr lang="en-US" altLang="ja-JP" dirty="0"/>
              <a:t>2013</a:t>
            </a:r>
            <a:r>
              <a:rPr lang="ja-JP" altLang="en-US" dirty="0"/>
              <a:t>年まではごくわずかにしか存在しない</a:t>
            </a:r>
            <a:endParaRPr lang="en-US" altLang="ja-JP" dirty="0"/>
          </a:p>
          <a:p>
            <a:r>
              <a:rPr lang="ja-JP" altLang="en-US" dirty="0"/>
              <a:t>　・</a:t>
            </a:r>
            <a:r>
              <a:rPr lang="en-US" altLang="ja-JP" dirty="0"/>
              <a:t>2014</a:t>
            </a:r>
            <a:r>
              <a:rPr lang="ja-JP" altLang="en-US" dirty="0"/>
              <a:t>年に急増して</a:t>
            </a:r>
            <a:r>
              <a:rPr lang="en-US" altLang="ja-JP" dirty="0"/>
              <a:t>5,000</a:t>
            </a:r>
            <a:r>
              <a:rPr lang="ja-JP" altLang="en-US" dirty="0"/>
              <a:t>件以上に。翌年は</a:t>
            </a:r>
            <a:r>
              <a:rPr lang="en-US" altLang="ja-JP" dirty="0"/>
              <a:t>3</a:t>
            </a:r>
            <a:r>
              <a:rPr lang="ja-JP" altLang="en-US" dirty="0"/>
              <a:t>倍強、さらに翌年約</a:t>
            </a:r>
            <a:r>
              <a:rPr lang="en-US" altLang="ja-JP" dirty="0"/>
              <a:t>2</a:t>
            </a:r>
            <a:r>
              <a:rPr lang="ja-JP" altLang="en-US" dirty="0"/>
              <a:t>倍に、というペースで増えている</a:t>
            </a:r>
            <a:endParaRPr lang="en-US" altLang="ja-JP" dirty="0"/>
          </a:p>
          <a:p>
            <a:r>
              <a:rPr lang="ja-JP" altLang="en-US" dirty="0"/>
              <a:t>　・</a:t>
            </a:r>
            <a:r>
              <a:rPr lang="en-US" altLang="ja-JP" dirty="0"/>
              <a:t>2017</a:t>
            </a:r>
            <a:r>
              <a:rPr lang="ja-JP" altLang="en-US" dirty="0"/>
              <a:t>年は</a:t>
            </a:r>
            <a:r>
              <a:rPr lang="en-US" altLang="ja-JP" dirty="0"/>
              <a:t>8</a:t>
            </a:r>
            <a:r>
              <a:rPr lang="ja-JP" altLang="en-US" dirty="0"/>
              <a:t>月までで既に</a:t>
            </a:r>
            <a:r>
              <a:rPr lang="en-US" altLang="ja-JP" dirty="0"/>
              <a:t>2016</a:t>
            </a:r>
            <a:r>
              <a:rPr lang="ja-JP" altLang="en-US" dirty="0"/>
              <a:t>年を超えている。ペースは一定ではないが、指数的な増加を見せていると言えるかもしれない</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657153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・スライドそのまま</a:t>
            </a:r>
            <a:endParaRPr lang="en-US" altLang="ja-JP" dirty="0"/>
          </a:p>
          <a:p>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51049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dirty="0"/>
              <a:t>＃ここは時間によって飛ばすかも</a:t>
            </a:r>
            <a:endParaRPr lang="en-US" altLang="ja-JP" dirty="0"/>
          </a:p>
          <a:p>
            <a:pPr>
              <a:defRPr/>
            </a:pPr>
            <a:endParaRPr lang="en-US" altLang="ja-JP" dirty="0"/>
          </a:p>
          <a:p>
            <a:pPr>
              <a:defRPr/>
            </a:pPr>
            <a:r>
              <a:rPr lang="ja-JP" altLang="en-US" dirty="0"/>
              <a:t>・ちなみに非検索向けハッシュタグ、というのはこういうの</a:t>
            </a:r>
            <a:endParaRPr lang="en-US" altLang="ja-JP" dirty="0"/>
          </a:p>
          <a:p>
            <a:pPr>
              <a:defRPr/>
            </a:pPr>
            <a:r>
              <a:rPr lang="ja-JP" altLang="en-US" dirty="0"/>
              <a:t>　・こんなので探すことはないだろ、という、なんでハッシュタグにするのかよくわからない文章をハッシュタグにする</a:t>
            </a:r>
            <a:endParaRPr lang="en-US" altLang="ja-JP" dirty="0"/>
          </a:p>
          <a:p>
            <a:pPr>
              <a:defRPr/>
            </a:pPr>
            <a:r>
              <a:rPr lang="ja-JP" altLang="en-US" dirty="0"/>
              <a:t>　・最近も流行っているのかはわからないが・・・なんかそういう文化があるらしい</a:t>
            </a: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8070C1-96BD-4278-ABA4-B42FA28CA6D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73050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・とはいえ、そういう例外的なハッシュタグもありつつも、中には非常に投稿回数の多い、使われているハッシュタグもある</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8720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具体的な活動を一部、紹介させてください。月に一度「月例会」といってあるテーマに即した講演会やパネルディスカッション、見学会を企画し、実施しています。ちなみに</a:t>
            </a:r>
            <a:r>
              <a:rPr kumimoji="1" lang="en-US" altLang="ja-JP" dirty="0"/>
              <a:t>12</a:t>
            </a:r>
            <a:r>
              <a:rPr kumimoji="1" lang="ja-JP" altLang="en-US" dirty="0"/>
              <a:t>月は</a:t>
            </a:r>
            <a:r>
              <a:rPr kumimoji="1" lang="en-US" altLang="ja-JP" dirty="0"/>
              <a:t>12</a:t>
            </a:r>
            <a:r>
              <a:rPr kumimoji="1" lang="ja-JP" altLang="en-US" dirty="0"/>
              <a:t>月</a:t>
            </a:r>
            <a:r>
              <a:rPr kumimoji="1" lang="en-US" altLang="ja-JP" dirty="0"/>
              <a:t>20</a:t>
            </a:r>
            <a:r>
              <a:rPr kumimoji="1" lang="ja-JP" altLang="en-US" dirty="0"/>
              <a:t>日（金）に「新たな時代</a:t>
            </a:r>
            <a:r>
              <a:rPr kumimoji="1" lang="en-US" altLang="ja-JP" dirty="0"/>
              <a:t>『</a:t>
            </a:r>
            <a:r>
              <a:rPr kumimoji="1" lang="ja-JP" altLang="en-US" dirty="0"/>
              <a:t>令和</a:t>
            </a:r>
            <a:r>
              <a:rPr kumimoji="1" lang="en-US" altLang="ja-JP" dirty="0"/>
              <a:t>』</a:t>
            </a:r>
            <a:r>
              <a:rPr kumimoji="1" lang="ja-JP" altLang="en-US" dirty="0"/>
              <a:t>への挑戦！」ということで平成を振り返りながら、令和の図書館未来像を描くグループディスカッションを行いたいと思います。お手元の配布資料にも案内がありますので、ぜひご覧ください。</a:t>
            </a:r>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4</a:t>
            </a:fld>
            <a:endParaRPr kumimoji="1" lang="ja-JP" altLang="en-US"/>
          </a:p>
        </p:txBody>
      </p:sp>
    </p:spTree>
    <p:extLst>
      <p:ext uri="{BB962C8B-B14F-4D97-AF65-F5344CB8AC3E}">
        <p14:creationId xmlns:p14="http://schemas.microsoft.com/office/powerpoint/2010/main" val="3285977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・実際に出現回数の多いハッシュタグ・・・数値の詳細は予稿集表</a:t>
            </a:r>
            <a:r>
              <a:rPr lang="en-US" altLang="ja-JP" dirty="0"/>
              <a:t>2</a:t>
            </a:r>
            <a:r>
              <a:rPr lang="ja-JP" altLang="en-US" dirty="0"/>
              <a:t>に掲載しているので、そちらも確認いただきたい</a:t>
            </a:r>
            <a:endParaRPr lang="en-US" altLang="ja-JP" dirty="0"/>
          </a:p>
          <a:p>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6124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目立つのは「読書」「本」など、本と読書に関するハッシュタグで、中でも「読書記録」「読了」など、本を読んだ記録を残していることを示唆するものがある。もう一つは、「読書クラブ」「読書好きな人とつながりたい」等の、発信を通じて読書好き同士のつながりを希求するタグ</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526642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・読書や本、それに図書館の同義語以外で異彩を放つのは、「カフェ」と「建築」。後者は建築としての図書館に関する投稿と類推されるが、カフェは・・・？　</a:t>
            </a:r>
            <a:endParaRPr lang="en-US" altLang="ja-JP" dirty="0"/>
          </a:p>
          <a:p>
            <a:r>
              <a:rPr lang="ja-JP" altLang="en-US" dirty="0"/>
              <a:t>　⇒・被写体分析でも取り上げるが、</a:t>
            </a:r>
            <a:r>
              <a:rPr lang="en-US" altLang="ja-JP" dirty="0"/>
              <a:t>Instagram</a:t>
            </a:r>
            <a:r>
              <a:rPr lang="ja-JP" altLang="en-US" dirty="0"/>
              <a:t>上ではコーヒー・カフェの投稿が多い。それに関連している？（図書館の、というよりは</a:t>
            </a:r>
            <a:r>
              <a:rPr lang="en-US" altLang="ja-JP" dirty="0"/>
              <a:t>Instagram</a:t>
            </a:r>
            <a:r>
              <a:rPr lang="ja-JP" altLang="en-US" dirty="0"/>
              <a:t>自体の特性？）</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5313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・非常に多い、というわけではないが、中には図書館の固有名がハッシュタグとして出てくる例もある。</a:t>
            </a:r>
            <a:endParaRPr lang="en-US" altLang="ja-JP" dirty="0"/>
          </a:p>
          <a:p>
            <a:r>
              <a:rPr lang="ja-JP" altLang="en-US" dirty="0"/>
              <a:t>　⇒・大半は・・・近年の建築、あるいは逆に重要文化財など、内装や建築が話題になった図書館</a:t>
            </a:r>
            <a:endParaRPr lang="en-US" altLang="ja-JP" dirty="0"/>
          </a:p>
          <a:p>
            <a:r>
              <a:rPr lang="ja-JP" altLang="en-US" dirty="0"/>
              <a:t>　⇒・表</a:t>
            </a:r>
            <a:r>
              <a:rPr lang="en-US" altLang="ja-JP" dirty="0"/>
              <a:t>3</a:t>
            </a:r>
            <a:r>
              <a:rPr lang="ja-JP" altLang="en-US" dirty="0"/>
              <a:t>中、唯一の例外は奥州市のタンザワ図書館。ただ、これは自分たちが写真を投稿している</a:t>
            </a:r>
            <a:endParaRPr lang="en-US" altLang="ja-JP" dirty="0"/>
          </a:p>
          <a:p>
            <a:endParaRPr lang="en-US" altLang="ja-JP" dirty="0"/>
          </a:p>
          <a:p>
            <a:r>
              <a:rPr lang="ja-JP" altLang="en-US" dirty="0"/>
              <a:t>⇔・多くの人が、固有名をあげて図書館について発信すると価値を認めるのは、特異な建築である</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518769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743075" y="468313"/>
            <a:ext cx="3141663" cy="1768475"/>
          </a:xfrm>
        </p:spPr>
      </p:sp>
      <p:sp>
        <p:nvSpPr>
          <p:cNvPr id="3" name="ノート プレースホルダ 2"/>
          <p:cNvSpPr>
            <a:spLocks noGrp="1"/>
          </p:cNvSpPr>
          <p:nvPr>
            <p:ph type="body" idx="1"/>
          </p:nvPr>
        </p:nvSpPr>
        <p:spPr/>
        <p:txBody>
          <a:bodyPr>
            <a:normAutofit/>
          </a:bodyPr>
          <a:lstStyle/>
          <a:p>
            <a:endParaRPr kumimoji="1" lang="en-US" altLang="ja-JP" sz="1200" kern="1200" dirty="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C29E6-B3DC-43A6-9C8D-DD06BD06E14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040229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743075" y="468313"/>
            <a:ext cx="3141663" cy="1768475"/>
          </a:xfrm>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effectLst/>
                <a:latin typeface="+mn-lt"/>
                <a:ea typeface="+mn-ea"/>
                <a:cs typeface="+mn-cs"/>
              </a:rPr>
              <a:t>・かなり上位の方まで確認したが、「</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図書館」ではっきり専門図書館であるところはほとんど・・・</a:t>
            </a:r>
            <a:endParaRPr kumimoji="1" lang="en-US" altLang="ja-JP" sz="1200" kern="1200" dirty="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C29E6-B3DC-43A6-9C8D-DD06BD06E14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675395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743075" y="468313"/>
            <a:ext cx="3141663" cy="1768475"/>
          </a:xfrm>
        </p:spPr>
      </p:sp>
      <p:sp>
        <p:nvSpPr>
          <p:cNvPr id="3" name="ノート プレースホルダ 2"/>
          <p:cNvSpPr>
            <a:spLocks noGrp="1"/>
          </p:cNvSpPr>
          <p:nvPr>
            <p:ph type="body" idx="1"/>
          </p:nvPr>
        </p:nvSpPr>
        <p:spPr/>
        <p:txBody>
          <a:bodyPr>
            <a:normAutofit/>
          </a:bodyPr>
          <a:lstStyle/>
          <a:p>
            <a:endParaRPr kumimoji="1" lang="en-US" altLang="ja-JP" sz="1200" kern="1200" dirty="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C29E6-B3DC-43A6-9C8D-DD06BD06E14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64847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47270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743075" y="468313"/>
            <a:ext cx="3141663" cy="1768475"/>
          </a:xfrm>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effectLst/>
                <a:latin typeface="+mn-lt"/>
                <a:ea typeface="+mn-ea"/>
                <a:cs typeface="+mn-cs"/>
              </a:rPr>
              <a:t>・堂々の１位はこちら・・・アイドルの投稿だよ！　上位３件までそう！！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・他、４位はアーティストが図書館について書いたネタ画像、５位は佐賀県の「泊まれる図書館」という宿泊施設で、上位に図書館出てこない</a:t>
            </a:r>
            <a:endParaRPr kumimoji="1" lang="en-US" altLang="ja-JP" sz="1200" kern="1200" dirty="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C29E6-B3DC-43A6-9C8D-DD06BD06E14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977146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743075" y="468313"/>
            <a:ext cx="3141663" cy="1768475"/>
          </a:xfrm>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effectLst/>
                <a:latin typeface="+mn-lt"/>
                <a:ea typeface="+mn-ea"/>
                <a:cs typeface="+mn-cs"/>
              </a:rPr>
              <a:t>・図書館としての１位はこちら</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・消しゴムはんこ作家等で活動されている、フォロワー数も</a:t>
            </a:r>
            <a:r>
              <a:rPr kumimoji="1" lang="ja-JP" altLang="en-US" sz="1200" kern="1200" dirty="0" err="1">
                <a:solidFill>
                  <a:schemeClr val="tx1"/>
                </a:solidFill>
                <a:effectLst/>
                <a:latin typeface="+mn-lt"/>
                <a:ea typeface="+mn-ea"/>
                <a:cs typeface="+mn-cs"/>
              </a:rPr>
              <a:t>めっちゃ</a:t>
            </a:r>
            <a:r>
              <a:rPr kumimoji="1" lang="ja-JP" altLang="en-US" sz="1200" kern="1200" dirty="0">
                <a:solidFill>
                  <a:schemeClr val="tx1"/>
                </a:solidFill>
                <a:effectLst/>
                <a:latin typeface="+mn-lt"/>
                <a:ea typeface="+mn-ea"/>
                <a:cs typeface="+mn-cs"/>
              </a:rPr>
              <a:t>多い方が、米沢市の図書館について投稿した画像</a:t>
            </a:r>
            <a:endParaRPr kumimoji="1" lang="en-US" altLang="ja-JP" sz="1200" kern="1200" dirty="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C29E6-B3DC-43A6-9C8D-DD06BD06E14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7921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また、機関紙として「神資研ニュース」を発行しています。出席できなかった月例会の情報もこちらでお知らせしています。</a:t>
            </a:r>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5</a:t>
            </a:fld>
            <a:endParaRPr kumimoji="1" lang="ja-JP" altLang="en-US"/>
          </a:p>
        </p:txBody>
      </p:sp>
    </p:spTree>
    <p:extLst>
      <p:ext uri="{BB962C8B-B14F-4D97-AF65-F5344CB8AC3E}">
        <p14:creationId xmlns:p14="http://schemas.microsoft.com/office/powerpoint/2010/main" val="579675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743075" y="468313"/>
            <a:ext cx="3141663" cy="1768475"/>
          </a:xfrm>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effectLst/>
                <a:latin typeface="+mn-lt"/>
                <a:ea typeface="+mn-ea"/>
                <a:cs typeface="+mn-cs"/>
              </a:rPr>
              <a:t>・そして図書館としての２位がこちら・・・東洋文庫</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・あるバンドのメンバーが撮影した画像を投稿したもの</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・ちなみに東洋文庫はそれ以外にも投稿けっこう多いのだが・・・「＃図書館」つけてない人が多いので今回の集計からはもれている</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・知名度がある・フォロワー数が一定以上あるアカウント</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インスタ</a:t>
            </a:r>
            <a:r>
              <a:rPr kumimoji="1" lang="ja-JP" altLang="en-US" sz="1200" kern="1200" dirty="0" err="1">
                <a:solidFill>
                  <a:schemeClr val="tx1"/>
                </a:solidFill>
                <a:effectLst/>
                <a:latin typeface="+mn-lt"/>
                <a:ea typeface="+mn-ea"/>
                <a:cs typeface="+mn-cs"/>
              </a:rPr>
              <a:t>ばえ</a:t>
            </a:r>
            <a:r>
              <a:rPr kumimoji="1" lang="ja-JP" altLang="en-US" sz="1200" kern="1200" dirty="0">
                <a:solidFill>
                  <a:schemeClr val="tx1"/>
                </a:solidFill>
                <a:effectLst/>
                <a:latin typeface="+mn-lt"/>
                <a:ea typeface="+mn-ea"/>
                <a:cs typeface="+mn-cs"/>
              </a:rPr>
              <a:t>するロケーションだと、いいねが伸びる、という当たり前の現象か</a:t>
            </a:r>
            <a:endParaRPr kumimoji="1" lang="en-US" altLang="ja-JP" sz="1200" kern="1200" dirty="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C29E6-B3DC-43A6-9C8D-DD06BD06E14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121230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dirty="0"/>
              <a:t>・続いて被写体分析の結果だが・・・</a:t>
            </a: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8070C1-96BD-4278-ABA4-B42FA28CA6D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800667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・結果から、まず顕著なのは・・・投稿の大半は、図書館ではなく、図書館で借りた図書を写したものである！</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44757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・典型的にはこういう投稿。図書館で借りた本をアップで撮影する。場所がどこかはわからない。目的は読書の記録・発信であろう</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537386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・この図書の写真が、図書館と共起する頻度は少ない。表紙が出てくる全投稿</a:t>
            </a:r>
            <a:r>
              <a:rPr lang="en-US" altLang="ja-JP" dirty="0"/>
              <a:t>490</a:t>
            </a:r>
            <a:r>
              <a:rPr lang="ja-JP" altLang="en-US" dirty="0"/>
              <a:t>の投稿中、</a:t>
            </a:r>
            <a:r>
              <a:rPr lang="en-US" altLang="ja-JP" dirty="0"/>
              <a:t>23</a:t>
            </a:r>
            <a:r>
              <a:rPr lang="ja-JP" altLang="en-US" dirty="0"/>
              <a:t>回程度。</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　⇒・むしろコーヒーやなんらかの飲食物との共起の方が多い（コーヒー</a:t>
            </a:r>
            <a:r>
              <a:rPr lang="en-US" altLang="ja-JP" dirty="0"/>
              <a:t>24</a:t>
            </a:r>
            <a:r>
              <a:rPr lang="ja-JP" altLang="en-US" dirty="0" err="1"/>
              <a:t>、</a:t>
            </a:r>
            <a:r>
              <a:rPr lang="ja-JP" altLang="en-US" dirty="0"/>
              <a:t>その他</a:t>
            </a:r>
            <a:r>
              <a:rPr lang="en-US" altLang="ja-JP" dirty="0"/>
              <a:t>31</a:t>
            </a:r>
            <a:r>
              <a:rPr lang="ja-JP" altLang="en-US" dirty="0"/>
              <a:t>）。</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　⇒・これなんかが典型。コーヒーとお菓子を楽しみつつ読書している風景。なにげに食器がアラビアだし・・・ブラックパラティッシ、略してブラパラっていう柄なんですって。</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・単純な読書記録なら表紙だけでいいはずだが、自身が読んでいる環境までこみ、つまり「図書館で借りた本を読んでいる経験・生活風景」を発信したいわけである。</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　⇒・なんで単純に「本を読んでいる」ではなく「図書館で借りた」を強調したいのかは興味深いところ。今後、「</a:t>
            </a:r>
            <a:r>
              <a:rPr lang="en-US" altLang="ja-JP" dirty="0"/>
              <a:t>#</a:t>
            </a:r>
            <a:r>
              <a:rPr lang="ja-JP" altLang="en-US" dirty="0"/>
              <a:t>本」と比較するなどもありかも？</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　⇒・ちなみに・・・これらの例ではどの図書館で借りた、という固有名は伏せられる傾向にある。図書館名のついたラベルなどは上に紙を乗せて隠す、等の工夫が一般化している</a:t>
            </a:r>
            <a:endParaRPr lang="en-US" altLang="ja-JP" dirty="0"/>
          </a:p>
          <a:p>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148806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a:t>
            </a:r>
            <a:r>
              <a:rPr lang="en-US" altLang="ja-JP" dirty="0"/>
              <a:t>#</a:t>
            </a:r>
            <a:r>
              <a:rPr lang="ja-JP" altLang="en-US" dirty="0"/>
              <a:t>図書館」なのに・・・実際に図書館が写っていることは少ない！</a:t>
            </a:r>
            <a:endParaRPr lang="en-US" altLang="ja-JP" dirty="0"/>
          </a:p>
          <a:p>
            <a:r>
              <a:rPr lang="ja-JP" altLang="en-US" dirty="0"/>
              <a:t>　・内観・外観あわせて</a:t>
            </a:r>
            <a:r>
              <a:rPr lang="en-US" altLang="ja-JP" dirty="0"/>
              <a:t>282</a:t>
            </a:r>
            <a:r>
              <a:rPr lang="ja-JP" altLang="en-US" dirty="0"/>
              <a:t>件、全体の約</a:t>
            </a:r>
            <a:r>
              <a:rPr lang="en-US" altLang="ja-JP" dirty="0"/>
              <a:t>29%</a:t>
            </a:r>
            <a:r>
              <a:rPr lang="ja-JP" altLang="en-US" dirty="0" err="1"/>
              <a:t>。</a:t>
            </a:r>
            <a:endParaRPr lang="en-US" altLang="ja-JP" dirty="0"/>
          </a:p>
          <a:p>
            <a:r>
              <a:rPr lang="ja-JP" altLang="en-US" dirty="0"/>
              <a:t>　・その中では、外観より内観の方が約</a:t>
            </a:r>
            <a:r>
              <a:rPr lang="en-US" altLang="ja-JP" dirty="0"/>
              <a:t>3</a:t>
            </a:r>
            <a:r>
              <a:rPr lang="ja-JP" altLang="en-US" dirty="0"/>
              <a:t>倍、多い</a:t>
            </a:r>
            <a:endParaRPr lang="en-US" altLang="ja-JP" dirty="0"/>
          </a:p>
          <a:p>
            <a:r>
              <a:rPr lang="ja-JP" altLang="en-US" dirty="0"/>
              <a:t>　　・内観写真の約半数には人が写っている。自撮りも存在し、中には勉強の様子を投稿している例もあるが、多数派は写り込み。館内のきれいな写真を投稿したら、人が写っていた、というケース。</a:t>
            </a:r>
            <a:endParaRPr lang="en-US" altLang="ja-JP" dirty="0"/>
          </a:p>
          <a:p>
            <a:r>
              <a:rPr lang="ja-JP" altLang="en-US" dirty="0"/>
              <a:t>　・あとは、子どもが写っている写真が多い。これは写り込みではなく、子どもが主な被写体である。まあ気持ちはわかる、子どもの写真はいつだって撮りたい</a:t>
            </a:r>
            <a:endParaRPr lang="en-US" altLang="ja-JP" dirty="0"/>
          </a:p>
          <a:p>
            <a:r>
              <a:rPr lang="ja-JP" altLang="en-US" dirty="0"/>
              <a:t>　</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299783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・本研究の目的は、「</a:t>
            </a:r>
            <a:r>
              <a:rPr lang="en-US" altLang="ja-JP" dirty="0"/>
              <a:t>#</a:t>
            </a:r>
            <a:r>
              <a:rPr lang="ja-JP" altLang="en-US" dirty="0"/>
              <a:t>図書館」のついた</a:t>
            </a:r>
            <a:r>
              <a:rPr lang="en-US" altLang="ja-JP" dirty="0"/>
              <a:t>Instagram</a:t>
            </a:r>
            <a:r>
              <a:rPr lang="ja-JP" altLang="en-US" dirty="0"/>
              <a:t>の投稿を分析することで、利用者が図書館について投稿する場合、図書館のどこに記録・共有に足る価値があると捉えているのかを明らかにすること、であった</a:t>
            </a:r>
            <a:endParaRPr lang="en-US" altLang="ja-JP" dirty="0"/>
          </a:p>
          <a:p>
            <a:endParaRPr lang="en-US" altLang="ja-JP" dirty="0"/>
          </a:p>
          <a:p>
            <a:r>
              <a:rPr lang="ja-JP" altLang="en-US" dirty="0"/>
              <a:t>・メタデータ分析、被写体分析の結果から・・・まず、図書館について、人々が最も記録・共有の価値を認めているのは、「借りた資料の読書体験」である！</a:t>
            </a:r>
            <a:endParaRPr lang="en-US" altLang="ja-JP" dirty="0"/>
          </a:p>
          <a:p>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508527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・それも、借りた本を持ち帰ってから、読んだ・読んでいる経験・日常が投稿される。それを共有し、あわよくば同じく本好き・読書好きとつながりたい。主体は本と自身の生活である。</a:t>
            </a:r>
            <a:r>
              <a:rPr lang="ja-JP" altLang="en-US" dirty="0" err="1"/>
              <a:t>なので</a:t>
            </a:r>
            <a:r>
              <a:rPr lang="ja-JP" altLang="en-US" dirty="0"/>
              <a:t>図書館はたまにしか写っていない。図書館を訪れた、借りていること自体の価値は少なく、それを持ち出して読んでいる日常こそ発信の価値があると思われている</a:t>
            </a:r>
            <a:endParaRPr lang="en-US" altLang="ja-JP" dirty="0"/>
          </a:p>
          <a:p>
            <a:r>
              <a:rPr lang="ja-JP" altLang="en-US" dirty="0"/>
              <a:t>　・だから図書館の名前もふせられる。ただ、「図書館で借りた」ことはアピールしたいらしい。この心理は興味深い</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0413770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lang="ja-JP" altLang="en-US" dirty="0"/>
              <a:t>・一方で・・・図書館が被写体になっている場合には、主に投稿されるのは館内での体験。子どもが使っている風景や、大人なら勉強の経験も発信される。しかしなにより多いのは、格好良い図書館の、内観の写真である。その場合は固有名も明かされる（「格好いい図書館に行った」ことを共有したい）</a:t>
            </a:r>
            <a:endParaRPr lang="en-US" altLang="ja-JP" dirty="0"/>
          </a:p>
          <a:p>
            <a:r>
              <a:rPr lang="ja-JP" altLang="en-US" dirty="0"/>
              <a:t>　⇒・よほど特徴的なら外観の投稿もあるが、基本、図書館に関しての投稿は内部が多い。図書館の価値は中身にある</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153024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3125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と、いうことで現在新規会員さま大大大募集中ですのでぜひご興味・ご関心のある方は神資研ブースまでお越しください。それでは宣伝はここまでにして、登壇している私たちの紹介をしたいと思います。</a:t>
            </a:r>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6</a:t>
            </a:fld>
            <a:endParaRPr kumimoji="1" lang="ja-JP" altLang="en-US"/>
          </a:p>
        </p:txBody>
      </p:sp>
    </p:spTree>
    <p:extLst>
      <p:ext uri="{BB962C8B-B14F-4D97-AF65-F5344CB8AC3E}">
        <p14:creationId xmlns:p14="http://schemas.microsoft.com/office/powerpoint/2010/main" val="3309824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r>
              <a:rPr kumimoji="1" lang="ja-JP" altLang="en-US" sz="1200" kern="1200" dirty="0">
                <a:solidFill>
                  <a:schemeClr val="tx1"/>
                </a:solidFill>
                <a:effectLst/>
                <a:latin typeface="+mn-lt"/>
                <a:ea typeface="+mn-ea"/>
                <a:cs typeface="+mn-cs"/>
              </a:rPr>
              <a:t>・基本は（</a:t>
            </a:r>
            <a:r>
              <a:rPr kumimoji="1" lang="en-US" altLang="ja-JP" sz="1200" kern="1200" dirty="0">
                <a:solidFill>
                  <a:schemeClr val="tx1"/>
                </a:solidFill>
                <a:effectLst/>
                <a:latin typeface="+mn-lt"/>
                <a:ea typeface="+mn-ea"/>
                <a:cs typeface="+mn-cs"/>
              </a:rPr>
              <a:t>Instagram</a:t>
            </a:r>
            <a:r>
              <a:rPr kumimoji="1" lang="ja-JP" altLang="en-US" sz="1200" kern="1200" dirty="0">
                <a:solidFill>
                  <a:schemeClr val="tx1"/>
                </a:solidFill>
                <a:effectLst/>
                <a:latin typeface="+mn-lt"/>
                <a:ea typeface="+mn-ea"/>
                <a:cs typeface="+mn-cs"/>
              </a:rPr>
              <a:t>の画像はほとんどがそうだが）カジュアル</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ばえる」も基本は華がある・インパクトがあるものを用いた体験の共有＝カジュアル（最初の一人ならともかく、「ばえる」とわかっているものを撮りに行くのは、美的自己表現＜友人・知人との体験の共有（＝リア充アピール・知的自己アピール）に重きがあ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⇒・それを前提にしたとるべき策＝共有したくなるような体験の共有、ということに</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en-US" sz="1200" kern="1200" dirty="0" err="1">
                <a:solidFill>
                  <a:schemeClr val="tx1"/>
                </a:solidFill>
                <a:effectLst/>
                <a:latin typeface="+mn-lt"/>
                <a:ea typeface="+mn-ea"/>
                <a:cs typeface="+mn-cs"/>
              </a:rPr>
              <a:t>ば</a:t>
            </a:r>
            <a:r>
              <a:rPr kumimoji="1" lang="ja-JP" altLang="en-US" sz="1200" kern="1200" dirty="0">
                <a:solidFill>
                  <a:schemeClr val="tx1"/>
                </a:solidFill>
                <a:effectLst/>
                <a:latin typeface="+mn-lt"/>
                <a:ea typeface="+mn-ea"/>
                <a:cs typeface="+mn-cs"/>
              </a:rPr>
              <a:t>える空間デザインは典型だよね。それを活かせばいい</a:t>
            </a:r>
            <a:endParaRPr kumimoji="1" lang="en-US" altLang="ja-JP" sz="1200" kern="1200" dirty="0">
              <a:solidFill>
                <a:schemeClr val="tx1"/>
              </a:solidFill>
              <a:effectLst/>
              <a:latin typeface="+mn-lt"/>
              <a:ea typeface="+mn-ea"/>
              <a:cs typeface="+mn-cs"/>
            </a:endParaRPr>
          </a:p>
          <a:p>
            <a:endParaRPr lang="en-US" altLang="ja-JP" dirty="0"/>
          </a:p>
          <a:p>
            <a:r>
              <a:rPr lang="ja-JP" altLang="en-US" dirty="0"/>
              <a:t>・東洋文庫ミュージアムの</a:t>
            </a:r>
            <a:r>
              <a:rPr lang="en-US" altLang="ja-JP" dirty="0"/>
              <a:t>Twitter</a:t>
            </a:r>
            <a:r>
              <a:rPr lang="ja-JP" altLang="en-US" dirty="0"/>
              <a:t>アカウントは、あれは</a:t>
            </a:r>
            <a:r>
              <a:rPr lang="en-US" altLang="ja-JP" dirty="0"/>
              <a:t>Twitter</a:t>
            </a:r>
            <a:r>
              <a:rPr lang="ja-JP" altLang="en-US" dirty="0"/>
              <a:t>アカウントだけどよくわかっている</a:t>
            </a:r>
            <a:endParaRPr lang="en-US" altLang="ja-JP" dirty="0"/>
          </a:p>
          <a:p>
            <a:r>
              <a:rPr lang="ja-JP" altLang="en-US" dirty="0"/>
              <a:t>　・自館に関する投稿・画像をガンガンいい</a:t>
            </a:r>
            <a:r>
              <a:rPr lang="ja-JP" altLang="en-US" dirty="0" err="1"/>
              <a:t>ね</a:t>
            </a:r>
            <a:r>
              <a:rPr lang="ja-JP" altLang="en-US" dirty="0"/>
              <a:t>して</a:t>
            </a:r>
            <a:r>
              <a:rPr lang="en-US" altLang="ja-JP" dirty="0"/>
              <a:t>RT</a:t>
            </a:r>
            <a:r>
              <a:rPr lang="ja-JP" altLang="en-US" dirty="0"/>
              <a:t>して拡散している。それを見た人にとっても誘引になるし、投稿する側も、嬉しくないことはないわけで</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0432836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ja-JP" altLang="en-US" sz="1200" kern="1200" dirty="0" err="1">
                <a:solidFill>
                  <a:schemeClr val="tx1"/>
                </a:solidFill>
                <a:effectLst/>
                <a:latin typeface="+mn-lt"/>
                <a:ea typeface="+mn-ea"/>
                <a:cs typeface="+mn-cs"/>
              </a:rPr>
              <a:t>ばえ</a:t>
            </a:r>
            <a:r>
              <a:rPr kumimoji="1" lang="ja-JP" altLang="en-US" sz="1200" kern="1200" dirty="0">
                <a:solidFill>
                  <a:schemeClr val="tx1"/>
                </a:solidFill>
                <a:effectLst/>
                <a:latin typeface="+mn-lt"/>
                <a:ea typeface="+mn-ea"/>
                <a:cs typeface="+mn-cs"/>
              </a:rPr>
              <a:t>ない建物は？・・・ばえるエリアや企画をどう作るか、ということに</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・ただ、何をやれば</a:t>
            </a:r>
            <a:r>
              <a:rPr kumimoji="1" lang="ja-JP" altLang="en-US" sz="1200" kern="1200" dirty="0" err="1">
                <a:solidFill>
                  <a:schemeClr val="tx1"/>
                </a:solidFill>
                <a:effectLst/>
                <a:latin typeface="+mn-lt"/>
                <a:ea typeface="+mn-ea"/>
                <a:cs typeface="+mn-cs"/>
              </a:rPr>
              <a:t>い</a:t>
            </a:r>
            <a:r>
              <a:rPr kumimoji="1" lang="ja-JP" altLang="en-US" sz="1200" kern="1200" dirty="0">
                <a:solidFill>
                  <a:schemeClr val="tx1"/>
                </a:solidFill>
                <a:effectLst/>
                <a:latin typeface="+mn-lt"/>
                <a:ea typeface="+mn-ea"/>
                <a:cs typeface="+mn-cs"/>
              </a:rPr>
              <a:t>いってのは当然ながら立地や館種も大いに関わってくるわけで、特に専門図書館は難しいところもあるよなあ・・・公共図書館なら、子供のハロウィンコスプレ撮影企画とかが出てきていて、これはかなりいい。</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⇒・日本人はあまり「自分が写った」体験を投稿しない。自分が写っていなくても映えるなら自分抜きで写すが、映えないならたぶん館内ではなにも撮らない</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⇒・子供がいれば別。子供はガンガン写すので、子供こみの企画なら投稿を促せるはず</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r>
              <a:rPr lang="ja-JP" altLang="en-US" dirty="0"/>
              <a:t>・あとはカフェ。建築全体が映えなくても、カフェがあれば、勝手に投稿してくれる</a:t>
            </a:r>
            <a:endParaRPr lang="en-US" altLang="ja-JP" dirty="0"/>
          </a:p>
          <a:p>
            <a:r>
              <a:rPr lang="ja-JP" altLang="en-US" dirty="0"/>
              <a:t>　・ただ、そこでカフェ自体も映えないと、たぶん構図的におしゃれにとって図書館の存在は隠されてしまう</a:t>
            </a:r>
            <a:endParaRPr lang="en-US" altLang="ja-JP" dirty="0"/>
          </a:p>
          <a:p>
            <a:r>
              <a:rPr lang="ja-JP" altLang="en-US" dirty="0"/>
              <a:t>　・逆にカフェだけでも映えれば固有名つきも狙えるはず・・・！</a:t>
            </a: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675767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spcBef>
                <a:spcPct val="0"/>
              </a:spcBef>
            </a:pPr>
            <a:endParaRPr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C4FC1-BD41-4CB0-85CB-566A6DD69CD5}"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187911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66</a:t>
            </a:fld>
            <a:endParaRPr kumimoji="1" lang="ja-JP" altLang="en-US"/>
          </a:p>
        </p:txBody>
      </p:sp>
    </p:spTree>
    <p:extLst>
      <p:ext uri="{BB962C8B-B14F-4D97-AF65-F5344CB8AC3E}">
        <p14:creationId xmlns:p14="http://schemas.microsoft.com/office/powerpoint/2010/main" val="2346463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今年から新しく神資研の理事になりました、本日司会を務めさせていただきます、アカデミック・リソース・ガイド</a:t>
            </a:r>
            <a:r>
              <a:rPr kumimoji="1" lang="en-US" altLang="ja-JP" dirty="0"/>
              <a:t>ARG</a:t>
            </a:r>
            <a:r>
              <a:rPr kumimoji="1" lang="ja-JP" altLang="en-US" dirty="0"/>
              <a:t>の岡崎と申します。どうぞよろしくお願いします。そしてお待たせいたしました、本日講師としてお話しいただきます、同志社大学 佐藤翔（しょう）先生です。（パチパチパチ）本日はどうぞよろしくお願いします。それでは佐藤先生のほうからご自身の専攻分野や最近の活動についてまずお話しいただけたらと思います。よろしくお願いします。</a:t>
            </a:r>
          </a:p>
        </p:txBody>
      </p:sp>
      <p:sp>
        <p:nvSpPr>
          <p:cNvPr id="4" name="スライド番号プレースホルダー 3"/>
          <p:cNvSpPr>
            <a:spLocks noGrp="1"/>
          </p:cNvSpPr>
          <p:nvPr>
            <p:ph type="sldNum" sz="quarter" idx="5"/>
          </p:nvPr>
        </p:nvSpPr>
        <p:spPr/>
        <p:txBody>
          <a:bodyPr/>
          <a:lstStyle/>
          <a:p>
            <a:fld id="{D8CEBA1D-1100-4FBA-A259-26045539BDB9}" type="slidenum">
              <a:rPr kumimoji="1" lang="ja-JP" altLang="en-US" smtClean="0"/>
              <a:t>7</a:t>
            </a:fld>
            <a:endParaRPr kumimoji="1" lang="ja-JP" altLang="en-US"/>
          </a:p>
        </p:txBody>
      </p:sp>
    </p:spTree>
    <p:extLst>
      <p:ext uri="{BB962C8B-B14F-4D97-AF65-F5344CB8AC3E}">
        <p14:creationId xmlns:p14="http://schemas.microsoft.com/office/powerpoint/2010/main" val="1606466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E58AB3-7FF5-4EF7-9502-C8180D884F0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2019/7/12</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2019</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年度 第</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1</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回研究倫理教育研修会</a:t>
            </a:r>
          </a:p>
        </p:txBody>
      </p:sp>
    </p:spTree>
    <p:extLst>
      <p:ext uri="{BB962C8B-B14F-4D97-AF65-F5344CB8AC3E}">
        <p14:creationId xmlns:p14="http://schemas.microsoft.com/office/powerpoint/2010/main" val="391712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958975" y="539750"/>
            <a:ext cx="2940050" cy="165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p:txBody>
          <a:bodyPr wrap="square" numCol="1" anchor="t" anchorCtr="0" compatLnSpc="1">
            <a:prstTxWarp prst="textNoShape">
              <a:avLst/>
            </a:prstTxWarp>
            <a:normAutofit/>
          </a:bodyPr>
          <a:lstStyle/>
          <a:p>
            <a:pPr>
              <a:defRPr/>
            </a:pPr>
            <a:endParaRPr lang="en-US" altLang="ja-JP" dirty="0"/>
          </a:p>
        </p:txBody>
      </p:sp>
      <p:sp>
        <p:nvSpPr>
          <p:cNvPr id="47108" name="スライド番号プレースホル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DB4059-6F3B-4666-B154-C4F2236AF4A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3283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9BF3EAB-1AB6-4561-A16C-3461B4414C59}" type="datetime1">
              <a:rPr kumimoji="1" lang="ja-JP" altLang="en-US" smtClean="0"/>
              <a:t>2019/12/3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F0F2EE-D892-45C3-B794-9F74112E7F57}" type="slidenum">
              <a:rPr kumimoji="1" lang="ja-JP" altLang="en-US" smtClean="0"/>
              <a:t>‹#›</a:t>
            </a:fld>
            <a:endParaRPr kumimoji="1" lang="ja-JP" altLang="en-US"/>
          </a:p>
        </p:txBody>
      </p:sp>
    </p:spTree>
    <p:extLst>
      <p:ext uri="{BB962C8B-B14F-4D97-AF65-F5344CB8AC3E}">
        <p14:creationId xmlns:p14="http://schemas.microsoft.com/office/powerpoint/2010/main" val="1314870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82D4C1A-4298-401F-AD7F-29A7D9B6A84F}" type="datetime1">
              <a:rPr kumimoji="1" lang="ja-JP" altLang="en-US" smtClean="0"/>
              <a:t>2019/12/3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AF0F2EE-D892-45C3-B794-9F74112E7F57}" type="slidenum">
              <a:rPr kumimoji="1" lang="ja-JP" altLang="en-US" smtClean="0"/>
              <a:t>‹#›</a:t>
            </a:fld>
            <a:endParaRPr kumimoji="1" lang="ja-JP" altLang="en-US"/>
          </a:p>
        </p:txBody>
      </p:sp>
    </p:spTree>
    <p:extLst>
      <p:ext uri="{BB962C8B-B14F-4D97-AF65-F5344CB8AC3E}">
        <p14:creationId xmlns:p14="http://schemas.microsoft.com/office/powerpoint/2010/main" val="220453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040C657-4BE4-4844-A371-D6424BF20A43}" type="datetime1">
              <a:rPr kumimoji="1" lang="ja-JP" altLang="en-US" smtClean="0"/>
              <a:t>2019/12/3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AF0F2EE-D892-45C3-B794-9F74112E7F57}" type="slidenum">
              <a:rPr kumimoji="1" lang="ja-JP" altLang="en-US" smtClean="0"/>
              <a:t>‹#›</a:t>
            </a:fld>
            <a:endParaRPr kumimoji="1" lang="ja-JP" altLang="en-US"/>
          </a:p>
        </p:txBody>
      </p:sp>
    </p:spTree>
    <p:extLst>
      <p:ext uri="{BB962C8B-B14F-4D97-AF65-F5344CB8AC3E}">
        <p14:creationId xmlns:p14="http://schemas.microsoft.com/office/powerpoint/2010/main" val="3764742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BCFDCF4-5671-43F2-B6B6-5BADDE659AE5}" type="datetimeFigureOut">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9D614-3D01-4BEF-929C-37D310307A7D}" type="slidenum">
              <a:rPr kumimoji="1" lang="ja-JP" altLang="en-US" smtClean="0"/>
              <a:t>‹#›</a:t>
            </a:fld>
            <a:endParaRPr kumimoji="1" lang="ja-JP" altLang="en-US"/>
          </a:p>
        </p:txBody>
      </p:sp>
    </p:spTree>
    <p:extLst>
      <p:ext uri="{BB962C8B-B14F-4D97-AF65-F5344CB8AC3E}">
        <p14:creationId xmlns:p14="http://schemas.microsoft.com/office/powerpoint/2010/main" val="139870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CFDCF4-5671-43F2-B6B6-5BADDE659AE5}" type="datetimeFigureOut">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9D614-3D01-4BEF-929C-37D310307A7D}" type="slidenum">
              <a:rPr kumimoji="1" lang="ja-JP" altLang="en-US" smtClean="0"/>
              <a:t>‹#›</a:t>
            </a:fld>
            <a:endParaRPr kumimoji="1" lang="ja-JP" altLang="en-US"/>
          </a:p>
        </p:txBody>
      </p:sp>
    </p:spTree>
    <p:extLst>
      <p:ext uri="{BB962C8B-B14F-4D97-AF65-F5344CB8AC3E}">
        <p14:creationId xmlns:p14="http://schemas.microsoft.com/office/powerpoint/2010/main" val="2831236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BCFDCF4-5671-43F2-B6B6-5BADDE659AE5}" type="datetimeFigureOut">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9D614-3D01-4BEF-929C-37D310307A7D}" type="slidenum">
              <a:rPr kumimoji="1" lang="ja-JP" altLang="en-US" smtClean="0"/>
              <a:t>‹#›</a:t>
            </a:fld>
            <a:endParaRPr kumimoji="1" lang="ja-JP" altLang="en-US"/>
          </a:p>
        </p:txBody>
      </p:sp>
    </p:spTree>
    <p:extLst>
      <p:ext uri="{BB962C8B-B14F-4D97-AF65-F5344CB8AC3E}">
        <p14:creationId xmlns:p14="http://schemas.microsoft.com/office/powerpoint/2010/main" val="3426547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BCFDCF4-5671-43F2-B6B6-5BADDE659AE5}" type="datetimeFigureOut">
              <a:rPr kumimoji="1" lang="ja-JP" altLang="en-US" smtClean="0"/>
              <a:t>2019/12/3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79D614-3D01-4BEF-929C-37D310307A7D}" type="slidenum">
              <a:rPr kumimoji="1" lang="ja-JP" altLang="en-US" smtClean="0"/>
              <a:t>‹#›</a:t>
            </a:fld>
            <a:endParaRPr kumimoji="1" lang="ja-JP" altLang="en-US"/>
          </a:p>
        </p:txBody>
      </p:sp>
    </p:spTree>
    <p:extLst>
      <p:ext uri="{BB962C8B-B14F-4D97-AF65-F5344CB8AC3E}">
        <p14:creationId xmlns:p14="http://schemas.microsoft.com/office/powerpoint/2010/main" val="535537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BCFDCF4-5671-43F2-B6B6-5BADDE659AE5}" type="datetimeFigureOut">
              <a:rPr kumimoji="1" lang="ja-JP" altLang="en-US" smtClean="0"/>
              <a:t>2019/12/3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D79D614-3D01-4BEF-929C-37D310307A7D}" type="slidenum">
              <a:rPr kumimoji="1" lang="ja-JP" altLang="en-US" smtClean="0"/>
              <a:t>‹#›</a:t>
            </a:fld>
            <a:endParaRPr kumimoji="1" lang="ja-JP" altLang="en-US"/>
          </a:p>
        </p:txBody>
      </p:sp>
    </p:spTree>
    <p:extLst>
      <p:ext uri="{BB962C8B-B14F-4D97-AF65-F5344CB8AC3E}">
        <p14:creationId xmlns:p14="http://schemas.microsoft.com/office/powerpoint/2010/main" val="1500566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BCFDCF4-5671-43F2-B6B6-5BADDE659AE5}" type="datetimeFigureOut">
              <a:rPr kumimoji="1" lang="ja-JP" altLang="en-US" smtClean="0"/>
              <a:t>2019/12/3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D79D614-3D01-4BEF-929C-37D310307A7D}" type="slidenum">
              <a:rPr kumimoji="1" lang="ja-JP" altLang="en-US" smtClean="0"/>
              <a:t>‹#›</a:t>
            </a:fld>
            <a:endParaRPr kumimoji="1" lang="ja-JP" altLang="en-US"/>
          </a:p>
        </p:txBody>
      </p:sp>
    </p:spTree>
    <p:extLst>
      <p:ext uri="{BB962C8B-B14F-4D97-AF65-F5344CB8AC3E}">
        <p14:creationId xmlns:p14="http://schemas.microsoft.com/office/powerpoint/2010/main" val="1289681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BCFDCF4-5671-43F2-B6B6-5BADDE659AE5}" type="datetimeFigureOut">
              <a:rPr kumimoji="1" lang="ja-JP" altLang="en-US" smtClean="0"/>
              <a:t>2019/12/3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D79D614-3D01-4BEF-929C-37D310307A7D}" type="slidenum">
              <a:rPr kumimoji="1" lang="ja-JP" altLang="en-US" smtClean="0"/>
              <a:t>‹#›</a:t>
            </a:fld>
            <a:endParaRPr kumimoji="1" lang="ja-JP" altLang="en-US"/>
          </a:p>
        </p:txBody>
      </p:sp>
    </p:spTree>
    <p:extLst>
      <p:ext uri="{BB962C8B-B14F-4D97-AF65-F5344CB8AC3E}">
        <p14:creationId xmlns:p14="http://schemas.microsoft.com/office/powerpoint/2010/main" val="2777342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FDCF4-5671-43F2-B6B6-5BADDE659AE5}" type="datetimeFigureOut">
              <a:rPr kumimoji="1" lang="ja-JP" altLang="en-US" smtClean="0"/>
              <a:t>2019/12/3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79D614-3D01-4BEF-929C-37D310307A7D}" type="slidenum">
              <a:rPr kumimoji="1" lang="ja-JP" altLang="en-US" smtClean="0"/>
              <a:t>‹#›</a:t>
            </a:fld>
            <a:endParaRPr kumimoji="1" lang="ja-JP" altLang="en-US"/>
          </a:p>
        </p:txBody>
      </p:sp>
    </p:spTree>
    <p:extLst>
      <p:ext uri="{BB962C8B-B14F-4D97-AF65-F5344CB8AC3E}">
        <p14:creationId xmlns:p14="http://schemas.microsoft.com/office/powerpoint/2010/main" val="374278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1AEA03-5254-4AE8-BD50-4674A08CFE08}" type="datetime1">
              <a:rPr kumimoji="1" lang="ja-JP" altLang="en-US" smtClean="0"/>
              <a:t>2019/12/3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F0F2EE-D892-45C3-B794-9F74112E7F57}" type="slidenum">
              <a:rPr kumimoji="1" lang="ja-JP" altLang="en-US" smtClean="0"/>
              <a:t>‹#›</a:t>
            </a:fld>
            <a:endParaRPr kumimoji="1" lang="ja-JP" altLang="en-US"/>
          </a:p>
        </p:txBody>
      </p:sp>
    </p:spTree>
    <p:extLst>
      <p:ext uri="{BB962C8B-B14F-4D97-AF65-F5344CB8AC3E}">
        <p14:creationId xmlns:p14="http://schemas.microsoft.com/office/powerpoint/2010/main" val="2631785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FDCF4-5671-43F2-B6B6-5BADDE659AE5}" type="datetimeFigureOut">
              <a:rPr kumimoji="1" lang="ja-JP" altLang="en-US" smtClean="0"/>
              <a:t>2019/12/3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79D614-3D01-4BEF-929C-37D310307A7D}" type="slidenum">
              <a:rPr kumimoji="1" lang="ja-JP" altLang="en-US" smtClean="0"/>
              <a:t>‹#›</a:t>
            </a:fld>
            <a:endParaRPr kumimoji="1" lang="ja-JP" altLang="en-US"/>
          </a:p>
        </p:txBody>
      </p:sp>
    </p:spTree>
    <p:extLst>
      <p:ext uri="{BB962C8B-B14F-4D97-AF65-F5344CB8AC3E}">
        <p14:creationId xmlns:p14="http://schemas.microsoft.com/office/powerpoint/2010/main" val="6765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CFDCF4-5671-43F2-B6B6-5BADDE659AE5}" type="datetimeFigureOut">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9D614-3D01-4BEF-929C-37D310307A7D}" type="slidenum">
              <a:rPr kumimoji="1" lang="ja-JP" altLang="en-US" smtClean="0"/>
              <a:t>‹#›</a:t>
            </a:fld>
            <a:endParaRPr kumimoji="1" lang="ja-JP" altLang="en-US"/>
          </a:p>
        </p:txBody>
      </p:sp>
    </p:spTree>
    <p:extLst>
      <p:ext uri="{BB962C8B-B14F-4D97-AF65-F5344CB8AC3E}">
        <p14:creationId xmlns:p14="http://schemas.microsoft.com/office/powerpoint/2010/main" val="223146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CFDCF4-5671-43F2-B6B6-5BADDE659AE5}" type="datetimeFigureOut">
              <a:rPr kumimoji="1" lang="ja-JP" altLang="en-US" smtClean="0"/>
              <a:t>2019/12/3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9D614-3D01-4BEF-929C-37D310307A7D}" type="slidenum">
              <a:rPr kumimoji="1" lang="ja-JP" altLang="en-US" smtClean="0"/>
              <a:t>‹#›</a:t>
            </a:fld>
            <a:endParaRPr kumimoji="1" lang="ja-JP" altLang="en-US"/>
          </a:p>
        </p:txBody>
      </p:sp>
    </p:spTree>
    <p:extLst>
      <p:ext uri="{BB962C8B-B14F-4D97-AF65-F5344CB8AC3E}">
        <p14:creationId xmlns:p14="http://schemas.microsoft.com/office/powerpoint/2010/main" val="49846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23BA758-7D33-4370-B2A1-9AE93B10B80A}" type="datetime1">
              <a:rPr kumimoji="1" lang="ja-JP" altLang="en-US" smtClean="0"/>
              <a:t>2019/12/3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F0F2EE-D892-45C3-B794-9F74112E7F57}" type="slidenum">
              <a:rPr kumimoji="1" lang="ja-JP" altLang="en-US" smtClean="0"/>
              <a:t>‹#›</a:t>
            </a:fld>
            <a:endParaRPr kumimoji="1" lang="ja-JP" altLang="en-US"/>
          </a:p>
        </p:txBody>
      </p:sp>
    </p:spTree>
    <p:extLst>
      <p:ext uri="{BB962C8B-B14F-4D97-AF65-F5344CB8AC3E}">
        <p14:creationId xmlns:p14="http://schemas.microsoft.com/office/powerpoint/2010/main" val="4073827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D04B58CB-4F2C-4D87-9790-7285835886BE}" type="datetime1">
              <a:rPr kumimoji="1" lang="ja-JP" altLang="en-US" smtClean="0"/>
              <a:t>2019/12/3</a:t>
            </a:fld>
            <a:endParaRPr kumimoji="1" lang="ja-JP" altLang="en-US"/>
          </a:p>
        </p:txBody>
      </p:sp>
      <p:sp>
        <p:nvSpPr>
          <p:cNvPr id="9" name="Footer Placeholder 8"/>
          <p:cNvSpPr>
            <a:spLocks noGrp="1"/>
          </p:cNvSpPr>
          <p:nvPr>
            <p:ph type="ftr" sz="quarter" idx="11"/>
          </p:nvPr>
        </p:nvSpPr>
        <p:spPr/>
        <p:txBody>
          <a:bodyPr/>
          <a:lstStyle/>
          <a:p>
            <a:endParaRPr kumimoji="1" lang="ja-JP" altLang="en-US"/>
          </a:p>
        </p:txBody>
      </p:sp>
      <p:sp>
        <p:nvSpPr>
          <p:cNvPr id="10" name="Slide Number Placeholder 9"/>
          <p:cNvSpPr>
            <a:spLocks noGrp="1"/>
          </p:cNvSpPr>
          <p:nvPr>
            <p:ph type="sldNum" sz="quarter" idx="12"/>
          </p:nvPr>
        </p:nvSpPr>
        <p:spPr/>
        <p:txBody>
          <a:bodyPr/>
          <a:lstStyle/>
          <a:p>
            <a:fld id="{6AF0F2EE-D892-45C3-B794-9F74112E7F57}" type="slidenum">
              <a:rPr kumimoji="1" lang="ja-JP" altLang="en-US" smtClean="0"/>
              <a:t>‹#›</a:t>
            </a:fld>
            <a:endParaRPr kumimoji="1" lang="ja-JP" altLang="en-US"/>
          </a:p>
        </p:txBody>
      </p:sp>
    </p:spTree>
    <p:extLst>
      <p:ext uri="{BB962C8B-B14F-4D97-AF65-F5344CB8AC3E}">
        <p14:creationId xmlns:p14="http://schemas.microsoft.com/office/powerpoint/2010/main" val="233332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Date Placeholder 1"/>
          <p:cNvSpPr>
            <a:spLocks noGrp="1"/>
          </p:cNvSpPr>
          <p:nvPr>
            <p:ph type="dt" sz="half" idx="10"/>
          </p:nvPr>
        </p:nvSpPr>
        <p:spPr/>
        <p:txBody>
          <a:bodyPr/>
          <a:lstStyle/>
          <a:p>
            <a:fld id="{09CCB84C-1072-441B-B479-806D6FD56753}" type="datetime1">
              <a:rPr kumimoji="1" lang="ja-JP" altLang="en-US" smtClean="0"/>
              <a:t>2019/12/3</a:t>
            </a:fld>
            <a:endParaRPr kumimoji="1" lang="ja-JP" altLang="en-US"/>
          </a:p>
        </p:txBody>
      </p:sp>
      <p:sp>
        <p:nvSpPr>
          <p:cNvPr id="11" name="Footer Placeholder 10"/>
          <p:cNvSpPr>
            <a:spLocks noGrp="1"/>
          </p:cNvSpPr>
          <p:nvPr>
            <p:ph type="ftr" sz="quarter" idx="11"/>
          </p:nvPr>
        </p:nvSpPr>
        <p:spPr/>
        <p:txBody>
          <a:bodyPr/>
          <a:lstStyle/>
          <a:p>
            <a:endParaRPr kumimoji="1" lang="ja-JP" altLang="en-US"/>
          </a:p>
        </p:txBody>
      </p:sp>
      <p:sp>
        <p:nvSpPr>
          <p:cNvPr id="12" name="Slide Number Placeholder 11"/>
          <p:cNvSpPr>
            <a:spLocks noGrp="1"/>
          </p:cNvSpPr>
          <p:nvPr>
            <p:ph type="sldNum" sz="quarter" idx="12"/>
          </p:nvPr>
        </p:nvSpPr>
        <p:spPr/>
        <p:txBody>
          <a:bodyPr/>
          <a:lstStyle/>
          <a:p>
            <a:fld id="{6AF0F2EE-D892-45C3-B794-9F74112E7F57}" type="slidenum">
              <a:rPr kumimoji="1" lang="ja-JP" altLang="en-US" smtClean="0"/>
              <a:t>‹#›</a:t>
            </a:fld>
            <a:endParaRPr kumimoji="1" lang="ja-JP" altLang="en-US"/>
          </a:p>
        </p:txBody>
      </p:sp>
    </p:spTree>
    <p:extLst>
      <p:ext uri="{BB962C8B-B14F-4D97-AF65-F5344CB8AC3E}">
        <p14:creationId xmlns:p14="http://schemas.microsoft.com/office/powerpoint/2010/main" val="171616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2" name="Date Placeholder 1"/>
          <p:cNvSpPr>
            <a:spLocks noGrp="1"/>
          </p:cNvSpPr>
          <p:nvPr>
            <p:ph type="dt" sz="half" idx="10"/>
          </p:nvPr>
        </p:nvSpPr>
        <p:spPr/>
        <p:txBody>
          <a:bodyPr/>
          <a:lstStyle/>
          <a:p>
            <a:fld id="{8B77F3EA-C6A1-4D01-A965-824E4722E017}" type="datetime1">
              <a:rPr kumimoji="1" lang="ja-JP" altLang="en-US" smtClean="0"/>
              <a:t>2019/12/3</a:t>
            </a:fld>
            <a:endParaRPr kumimoji="1" lang="ja-JP" altLang="en-US"/>
          </a:p>
        </p:txBody>
      </p:sp>
      <p:sp>
        <p:nvSpPr>
          <p:cNvPr id="7" name="Footer Placeholder 6"/>
          <p:cNvSpPr>
            <a:spLocks noGrp="1"/>
          </p:cNvSpPr>
          <p:nvPr>
            <p:ph type="ftr" sz="quarter" idx="11"/>
          </p:nvPr>
        </p:nvSpPr>
        <p:spPr/>
        <p:txBody>
          <a:bodyPr/>
          <a:lstStyle/>
          <a:p>
            <a:endParaRPr kumimoji="1" lang="ja-JP" altLang="en-US"/>
          </a:p>
        </p:txBody>
      </p:sp>
      <p:sp>
        <p:nvSpPr>
          <p:cNvPr id="8" name="Slide Number Placeholder 7"/>
          <p:cNvSpPr>
            <a:spLocks noGrp="1"/>
          </p:cNvSpPr>
          <p:nvPr>
            <p:ph type="sldNum" sz="quarter" idx="12"/>
          </p:nvPr>
        </p:nvSpPr>
        <p:spPr/>
        <p:txBody>
          <a:bodyPr/>
          <a:lstStyle/>
          <a:p>
            <a:fld id="{6AF0F2EE-D892-45C3-B794-9F74112E7F57}" type="slidenum">
              <a:rPr kumimoji="1" lang="ja-JP" altLang="en-US" smtClean="0"/>
              <a:t>‹#›</a:t>
            </a:fld>
            <a:endParaRPr kumimoji="1" lang="ja-JP" altLang="en-US"/>
          </a:p>
        </p:txBody>
      </p:sp>
    </p:spTree>
    <p:extLst>
      <p:ext uri="{BB962C8B-B14F-4D97-AF65-F5344CB8AC3E}">
        <p14:creationId xmlns:p14="http://schemas.microsoft.com/office/powerpoint/2010/main" val="154172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59B93D-85B8-4952-B597-B5F7B15D12B4}" type="datetime1">
              <a:rPr kumimoji="1" lang="ja-JP" altLang="en-US" smtClean="0"/>
              <a:t>2019/12/3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F0F2EE-D892-45C3-B794-9F74112E7F57}" type="slidenum">
              <a:rPr kumimoji="1" lang="ja-JP" altLang="en-US" smtClean="0"/>
              <a:t>‹#›</a:t>
            </a:fld>
            <a:endParaRPr kumimoji="1" lang="ja-JP" altLang="en-US"/>
          </a:p>
        </p:txBody>
      </p:sp>
    </p:spTree>
    <p:extLst>
      <p:ext uri="{BB962C8B-B14F-4D97-AF65-F5344CB8AC3E}">
        <p14:creationId xmlns:p14="http://schemas.microsoft.com/office/powerpoint/2010/main" val="321572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ja-JP" altLang="en-US"/>
              <a:t>マスター タイトルの書式設定</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C4A6D940-2702-4F89-83A8-3D4B1C7BDFBA}" type="datetime1">
              <a:rPr kumimoji="1" lang="ja-JP" altLang="en-US" smtClean="0"/>
              <a:t>2019/12/3</a:t>
            </a:fld>
            <a:endParaRPr kumimoji="1" lang="ja-JP" altLang="en-US"/>
          </a:p>
        </p:txBody>
      </p:sp>
      <p:sp>
        <p:nvSpPr>
          <p:cNvPr id="9" name="Footer Placeholder 8"/>
          <p:cNvSpPr>
            <a:spLocks noGrp="1"/>
          </p:cNvSpPr>
          <p:nvPr>
            <p:ph type="ftr" sz="quarter" idx="11"/>
          </p:nvPr>
        </p:nvSpPr>
        <p:spPr/>
        <p:txBody>
          <a:bodyPr/>
          <a:lstStyle/>
          <a:p>
            <a:endParaRPr kumimoji="1" lang="ja-JP" altLang="en-US"/>
          </a:p>
        </p:txBody>
      </p:sp>
      <p:sp>
        <p:nvSpPr>
          <p:cNvPr id="10" name="Slide Number Placeholder 9"/>
          <p:cNvSpPr>
            <a:spLocks noGrp="1"/>
          </p:cNvSpPr>
          <p:nvPr>
            <p:ph type="sldNum" sz="quarter" idx="12"/>
          </p:nvPr>
        </p:nvSpPr>
        <p:spPr/>
        <p:txBody>
          <a:bodyPr/>
          <a:lstStyle/>
          <a:p>
            <a:fld id="{6AF0F2EE-D892-45C3-B794-9F74112E7F57}" type="slidenum">
              <a:rPr kumimoji="1" lang="ja-JP" altLang="en-US" smtClean="0"/>
              <a:t>‹#›</a:t>
            </a:fld>
            <a:endParaRPr kumimoji="1" lang="ja-JP" altLang="en-US"/>
          </a:p>
        </p:txBody>
      </p:sp>
    </p:spTree>
    <p:extLst>
      <p:ext uri="{BB962C8B-B14F-4D97-AF65-F5344CB8AC3E}">
        <p14:creationId xmlns:p14="http://schemas.microsoft.com/office/powerpoint/2010/main" val="202663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7EFF37E0-DAE1-44D8-866D-38A12D7A101D}" type="datetime1">
              <a:rPr kumimoji="1" lang="ja-JP" altLang="en-US" smtClean="0"/>
              <a:t>2019/12/3</a:t>
            </a:fld>
            <a:endParaRPr kumimoji="1" lang="ja-JP" altLang="en-US"/>
          </a:p>
        </p:txBody>
      </p:sp>
      <p:sp>
        <p:nvSpPr>
          <p:cNvPr id="9" name="Footer Placeholder 8"/>
          <p:cNvSpPr>
            <a:spLocks noGrp="1"/>
          </p:cNvSpPr>
          <p:nvPr>
            <p:ph type="ftr" sz="quarter" idx="11"/>
          </p:nvPr>
        </p:nvSpPr>
        <p:spPr>
          <a:xfrm>
            <a:off x="3499101" y="6356350"/>
            <a:ext cx="5911517" cy="365125"/>
          </a:xfrm>
        </p:spPr>
        <p:txBody>
          <a:bodyPr/>
          <a:lstStyle/>
          <a:p>
            <a:endParaRPr kumimoji="1" lang="ja-JP" altLang="en-US"/>
          </a:p>
        </p:txBody>
      </p:sp>
      <p:sp>
        <p:nvSpPr>
          <p:cNvPr id="10" name="Slide Number Placeholder 9"/>
          <p:cNvSpPr>
            <a:spLocks noGrp="1"/>
          </p:cNvSpPr>
          <p:nvPr>
            <p:ph type="sldNum" sz="quarter" idx="12"/>
          </p:nvPr>
        </p:nvSpPr>
        <p:spPr/>
        <p:txBody>
          <a:bodyPr/>
          <a:lstStyle/>
          <a:p>
            <a:fld id="{6AF0F2EE-D892-45C3-B794-9F74112E7F57}" type="slidenum">
              <a:rPr kumimoji="1" lang="ja-JP" altLang="en-US" smtClean="0"/>
              <a:t>‹#›</a:t>
            </a:fld>
            <a:endParaRPr kumimoji="1" lang="ja-JP" altLang="en-US"/>
          </a:p>
        </p:txBody>
      </p:sp>
    </p:spTree>
    <p:extLst>
      <p:ext uri="{BB962C8B-B14F-4D97-AF65-F5344CB8AC3E}">
        <p14:creationId xmlns:p14="http://schemas.microsoft.com/office/powerpoint/2010/main" val="246605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AFF3B00-C192-40A8-9A1A-FD2C9CE4B3B9}" type="datetime1">
              <a:rPr kumimoji="1" lang="ja-JP" altLang="en-US" smtClean="0"/>
              <a:t>2019/12/3</a:t>
            </a:fld>
            <a:endParaRPr kumimoji="1" lang="ja-JP" alt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AF0F2EE-D892-45C3-B794-9F74112E7F57}" type="slidenum">
              <a:rPr kumimoji="1" lang="ja-JP" altLang="en-US" smtClean="0"/>
              <a:t>‹#›</a:t>
            </a:fld>
            <a:endParaRPr kumimoji="1" lang="ja-JP" altLang="en-US"/>
          </a:p>
        </p:txBody>
      </p:sp>
    </p:spTree>
    <p:extLst>
      <p:ext uri="{BB962C8B-B14F-4D97-AF65-F5344CB8AC3E}">
        <p14:creationId xmlns:p14="http://schemas.microsoft.com/office/powerpoint/2010/main" val="43644216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defTabSz="914400" rtl="0" eaLnBrk="1" latinLnBrk="0" hangingPunct="1">
        <a:lnSpc>
          <a:spcPct val="90000"/>
        </a:lnSpc>
        <a:spcBef>
          <a:spcPct val="0"/>
        </a:spcBef>
        <a:buNone/>
        <a:defRPr kumimoji="1"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FDCF4-5671-43F2-B6B6-5BADDE659AE5}" type="datetimeFigureOut">
              <a:rPr kumimoji="1" lang="ja-JP" altLang="en-US" smtClean="0"/>
              <a:t>2019/12/3</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9D614-3D01-4BEF-929C-37D310307A7D}" type="slidenum">
              <a:rPr kumimoji="1" lang="ja-JP" altLang="en-US" smtClean="0"/>
              <a:t>‹#›</a:t>
            </a:fld>
            <a:endParaRPr kumimoji="1" lang="ja-JP" altLang="en-US"/>
          </a:p>
        </p:txBody>
      </p:sp>
    </p:spTree>
    <p:extLst>
      <p:ext uri="{BB962C8B-B14F-4D97-AF65-F5344CB8AC3E}">
        <p14:creationId xmlns:p14="http://schemas.microsoft.com/office/powerpoint/2010/main" val="78484762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twitter.com/shinshiken" TargetMode="External"/><Relationship Id="rId4" Type="http://schemas.openxmlformats.org/officeDocument/2006/relationships/hyperlink" Target="https://saas01.netcommons.net/shinshiken/htdocs/?page_id=17"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F83E3E-38E8-43F3-9CF9-E07E2A3E028F}"/>
              </a:ext>
            </a:extLst>
          </p:cNvPr>
          <p:cNvSpPr>
            <a:spLocks noGrp="1"/>
          </p:cNvSpPr>
          <p:nvPr>
            <p:ph type="ctrTitle"/>
          </p:nvPr>
        </p:nvSpPr>
        <p:spPr>
          <a:xfrm>
            <a:off x="123825" y="1298448"/>
            <a:ext cx="8534400" cy="3255264"/>
          </a:xfrm>
        </p:spPr>
        <p:txBody>
          <a:bodyPr>
            <a:normAutofit/>
          </a:bodyPr>
          <a:lstStyle/>
          <a:p>
            <a:r>
              <a:rPr lang="ja-JP" altLang="en-US" sz="4000" dirty="0"/>
              <a:t>コミュニケーションツールを知ろう</a:t>
            </a:r>
            <a:br>
              <a:rPr lang="en-US" altLang="ja-JP" sz="4000" dirty="0"/>
            </a:br>
            <a:r>
              <a:rPr lang="ja-JP" altLang="en-US" sz="4000" dirty="0"/>
              <a:t>～これからはじめる人のために～</a:t>
            </a:r>
            <a:endParaRPr kumimoji="1" lang="ja-JP" altLang="en-US" sz="4000" dirty="0"/>
          </a:p>
        </p:txBody>
      </p:sp>
      <p:sp>
        <p:nvSpPr>
          <p:cNvPr id="3" name="字幕 2">
            <a:extLst>
              <a:ext uri="{FF2B5EF4-FFF2-40B4-BE49-F238E27FC236}">
                <a16:creationId xmlns:a16="http://schemas.microsoft.com/office/drawing/2014/main" id="{67A1BA08-B97A-4895-82D7-1B931B663716}"/>
              </a:ext>
            </a:extLst>
          </p:cNvPr>
          <p:cNvSpPr>
            <a:spLocks noGrp="1"/>
          </p:cNvSpPr>
          <p:nvPr>
            <p:ph type="subTitle" idx="1"/>
          </p:nvPr>
        </p:nvSpPr>
        <p:spPr>
          <a:xfrm>
            <a:off x="126873" y="4727396"/>
            <a:ext cx="7315200" cy="914400"/>
          </a:xfrm>
        </p:spPr>
        <p:txBody>
          <a:bodyPr/>
          <a:lstStyle/>
          <a:p>
            <a:r>
              <a:rPr kumimoji="1" lang="ja-JP" altLang="en-US" dirty="0"/>
              <a:t>図書館総合展＠第</a:t>
            </a:r>
            <a:r>
              <a:rPr kumimoji="1" lang="en-US" altLang="ja-JP" dirty="0"/>
              <a:t>4</a:t>
            </a:r>
            <a:r>
              <a:rPr lang="ja-JP" altLang="en-US" dirty="0"/>
              <a:t>会場</a:t>
            </a:r>
            <a:endParaRPr kumimoji="1" lang="en-US" altLang="ja-JP" dirty="0"/>
          </a:p>
          <a:p>
            <a:r>
              <a:rPr kumimoji="1" lang="ja-JP" altLang="en-US" dirty="0"/>
              <a:t>神奈川県資料室研究会（神資研）</a:t>
            </a:r>
          </a:p>
        </p:txBody>
      </p:sp>
    </p:spTree>
    <p:extLst>
      <p:ext uri="{BB962C8B-B14F-4D97-AF65-F5344CB8AC3E}">
        <p14:creationId xmlns:p14="http://schemas.microsoft.com/office/powerpoint/2010/main" val="2015270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40704" y="-1899592"/>
            <a:ext cx="12169352" cy="10369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kumimoji="1" lang="ja-JP" altLang="en-US">
              <a:solidFill>
                <a:prstClr val="white"/>
              </a:solidFill>
              <a:latin typeface="Segoe UI"/>
              <a:ea typeface="メイリオ"/>
            </a:endParaRPr>
          </a:p>
        </p:txBody>
      </p:sp>
      <p:sp>
        <p:nvSpPr>
          <p:cNvPr id="5" name="サブタイトル 4"/>
          <p:cNvSpPr>
            <a:spLocks noGrp="1"/>
          </p:cNvSpPr>
          <p:nvPr>
            <p:ph type="subTitle" idx="1"/>
          </p:nvPr>
        </p:nvSpPr>
        <p:spPr/>
        <p:txBody>
          <a:bodyPr/>
          <a:lstStyle/>
          <a:p>
            <a:endParaRPr kumimoji="1" lang="ja-JP" altLang="en-US"/>
          </a:p>
        </p:txBody>
      </p:sp>
      <p:pic>
        <p:nvPicPr>
          <p:cNvPr id="1026" name="Picture 2" descr="C:\Users\ShoSato\Dropbox\11_2014佐藤科研_若手B\海老名実験\IMG_29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900" y="-292100"/>
            <a:ext cx="6544203" cy="876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98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FE91D6-9B21-4598-AD17-A1337CFA5535}"/>
              </a:ext>
            </a:extLst>
          </p:cNvPr>
          <p:cNvSpPr>
            <a:spLocks noGrp="1"/>
          </p:cNvSpPr>
          <p:nvPr>
            <p:ph type="title"/>
          </p:nvPr>
        </p:nvSpPr>
        <p:spPr/>
        <p:txBody>
          <a:bodyPr/>
          <a:lstStyle/>
          <a:p>
            <a:r>
              <a:rPr kumimoji="1" lang="ja-JP" altLang="en-US" dirty="0"/>
              <a:t>本日の</a:t>
            </a:r>
            <a:br>
              <a:rPr kumimoji="1" lang="en-US" altLang="ja-JP" dirty="0"/>
            </a:br>
            <a:r>
              <a:rPr kumimoji="1" lang="ja-JP" altLang="en-US" dirty="0"/>
              <a:t>配布資料</a:t>
            </a:r>
          </a:p>
        </p:txBody>
      </p:sp>
      <p:sp>
        <p:nvSpPr>
          <p:cNvPr id="3" name="コンテンツ プレースホルダー 2">
            <a:extLst>
              <a:ext uri="{FF2B5EF4-FFF2-40B4-BE49-F238E27FC236}">
                <a16:creationId xmlns:a16="http://schemas.microsoft.com/office/drawing/2014/main" id="{ADBB5B7A-A2BD-463B-A5C4-5C5D19C11B6A}"/>
              </a:ext>
            </a:extLst>
          </p:cNvPr>
          <p:cNvSpPr>
            <a:spLocks noGrp="1"/>
          </p:cNvSpPr>
          <p:nvPr>
            <p:ph idx="1"/>
          </p:nvPr>
        </p:nvSpPr>
        <p:spPr/>
        <p:txBody>
          <a:bodyPr>
            <a:normAutofit/>
          </a:bodyPr>
          <a:lstStyle/>
          <a:p>
            <a:r>
              <a:rPr lang="en-US" altLang="ja-JP" sz="3200" dirty="0"/>
              <a:t>LRG21</a:t>
            </a:r>
            <a:r>
              <a:rPr lang="ja-JP" altLang="en-US" sz="3200" dirty="0"/>
              <a:t>号</a:t>
            </a:r>
            <a:r>
              <a:rPr lang="en-US" altLang="ja-JP" sz="3200" dirty="0"/>
              <a:t>※</a:t>
            </a:r>
            <a:r>
              <a:rPr lang="ja-JP" altLang="en-US" sz="3200" dirty="0"/>
              <a:t>限定</a:t>
            </a:r>
            <a:r>
              <a:rPr lang="en-US" altLang="ja-JP" sz="3200" dirty="0"/>
              <a:t>200</a:t>
            </a:r>
            <a:r>
              <a:rPr lang="ja-JP" altLang="en-US" sz="3200" dirty="0"/>
              <a:t>冊</a:t>
            </a:r>
            <a:endParaRPr lang="en-US" altLang="ja-JP" sz="3200" dirty="0"/>
          </a:p>
          <a:p>
            <a:r>
              <a:rPr lang="ja-JP" altLang="en-US" sz="3200" dirty="0"/>
              <a:t>メモ用紙</a:t>
            </a:r>
            <a:endParaRPr lang="en-US" altLang="ja-JP" sz="3200" dirty="0"/>
          </a:p>
          <a:p>
            <a:r>
              <a:rPr kumimoji="1" lang="en-US" altLang="ja-JP" sz="3200" dirty="0"/>
              <a:t>12</a:t>
            </a:r>
            <a:r>
              <a:rPr kumimoji="1" lang="ja-JP" altLang="en-US" sz="3200" dirty="0"/>
              <a:t>月月例会案内</a:t>
            </a:r>
            <a:endParaRPr kumimoji="1" lang="en-US" altLang="ja-JP" sz="3200" dirty="0"/>
          </a:p>
          <a:p>
            <a:r>
              <a:rPr kumimoji="1" lang="ja-JP" altLang="en-US" sz="3200" dirty="0"/>
              <a:t>アンケート</a:t>
            </a:r>
          </a:p>
        </p:txBody>
      </p:sp>
      <p:sp>
        <p:nvSpPr>
          <p:cNvPr id="4" name="スライド番号プレースホルダー 3">
            <a:extLst>
              <a:ext uri="{FF2B5EF4-FFF2-40B4-BE49-F238E27FC236}">
                <a16:creationId xmlns:a16="http://schemas.microsoft.com/office/drawing/2014/main" id="{3A06E2F3-4786-439D-AE9E-1AB23551283C}"/>
              </a:ext>
            </a:extLst>
          </p:cNvPr>
          <p:cNvSpPr>
            <a:spLocks noGrp="1"/>
          </p:cNvSpPr>
          <p:nvPr>
            <p:ph type="sldNum" sz="quarter" idx="12"/>
          </p:nvPr>
        </p:nvSpPr>
        <p:spPr/>
        <p:txBody>
          <a:bodyPr/>
          <a:lstStyle/>
          <a:p>
            <a:fld id="{6AF0F2EE-D892-45C3-B794-9F74112E7F57}" type="slidenum">
              <a:rPr kumimoji="1" lang="ja-JP" altLang="en-US" smtClean="0"/>
              <a:t>11</a:t>
            </a:fld>
            <a:endParaRPr kumimoji="1" lang="ja-JP" altLang="en-US"/>
          </a:p>
        </p:txBody>
      </p:sp>
      <p:sp>
        <p:nvSpPr>
          <p:cNvPr id="5" name="吹き出し: 角を丸めた四角形 4">
            <a:extLst>
              <a:ext uri="{FF2B5EF4-FFF2-40B4-BE49-F238E27FC236}">
                <a16:creationId xmlns:a16="http://schemas.microsoft.com/office/drawing/2014/main" id="{AA0A0E7F-B7ED-4D73-8EC0-5E2DC23B5A7E}"/>
              </a:ext>
            </a:extLst>
          </p:cNvPr>
          <p:cNvSpPr/>
          <p:nvPr/>
        </p:nvSpPr>
        <p:spPr>
          <a:xfrm>
            <a:off x="4007923" y="247222"/>
            <a:ext cx="7665521" cy="1753229"/>
          </a:xfrm>
          <a:prstGeom prst="wedgeRoundRectCallout">
            <a:avLst>
              <a:gd name="adj1" fmla="val -30359"/>
              <a:gd name="adj2" fmla="val 64133"/>
              <a:gd name="adj3" fmla="val 16667"/>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400" dirty="0">
                <a:solidFill>
                  <a:srgbClr val="FF0000"/>
                </a:solidFill>
              </a:rPr>
              <a:t>128</a:t>
            </a:r>
            <a:r>
              <a:rPr kumimoji="1" lang="ja-JP" altLang="en-US" sz="2400" dirty="0">
                <a:solidFill>
                  <a:srgbClr val="FF0000"/>
                </a:solidFill>
              </a:rPr>
              <a:t>ページ～</a:t>
            </a:r>
            <a:endParaRPr kumimoji="1" lang="en-US" altLang="ja-JP" sz="2400" dirty="0">
              <a:solidFill>
                <a:srgbClr val="FF0000"/>
              </a:solidFill>
            </a:endParaRPr>
          </a:p>
          <a:p>
            <a:pPr algn="ctr"/>
            <a:r>
              <a:rPr kumimoji="1" lang="ja-JP" altLang="en-US" sz="2400" dirty="0"/>
              <a:t>かたつむりは電子図書館の夢を見るか</a:t>
            </a:r>
            <a:endParaRPr kumimoji="1" lang="en-US" altLang="ja-JP" sz="2400" dirty="0"/>
          </a:p>
          <a:p>
            <a:pPr algn="ctr"/>
            <a:r>
              <a:rPr kumimoji="1" lang="en-US" altLang="ja-JP" sz="2400" dirty="0"/>
              <a:t>LRG</a:t>
            </a:r>
            <a:r>
              <a:rPr kumimoji="1" lang="ja-JP" altLang="en-US" sz="2400" dirty="0"/>
              <a:t>編「インスタ映えする図書館を求めて」</a:t>
            </a:r>
          </a:p>
        </p:txBody>
      </p:sp>
    </p:spTree>
    <p:extLst>
      <p:ext uri="{BB962C8B-B14F-4D97-AF65-F5344CB8AC3E}">
        <p14:creationId xmlns:p14="http://schemas.microsoft.com/office/powerpoint/2010/main" val="412783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1D4A9-3AB2-408A-A086-1B103CA4A761}"/>
              </a:ext>
            </a:extLst>
          </p:cNvPr>
          <p:cNvSpPr>
            <a:spLocks noGrp="1"/>
          </p:cNvSpPr>
          <p:nvPr>
            <p:ph type="title"/>
          </p:nvPr>
        </p:nvSpPr>
        <p:spPr/>
        <p:txBody>
          <a:bodyPr>
            <a:normAutofit/>
          </a:bodyPr>
          <a:lstStyle/>
          <a:p>
            <a:r>
              <a:rPr kumimoji="1" lang="ja-JP" altLang="en-US" sz="5400" dirty="0"/>
              <a:t>コミュニケーションツールを知ろう</a:t>
            </a:r>
          </a:p>
        </p:txBody>
      </p:sp>
      <p:sp>
        <p:nvSpPr>
          <p:cNvPr id="3" name="テキスト プレースホルダー 2">
            <a:extLst>
              <a:ext uri="{FF2B5EF4-FFF2-40B4-BE49-F238E27FC236}">
                <a16:creationId xmlns:a16="http://schemas.microsoft.com/office/drawing/2014/main" id="{556985EB-BA48-4D83-9447-DBDAA71F5EBE}"/>
              </a:ext>
            </a:extLst>
          </p:cNvPr>
          <p:cNvSpPr>
            <a:spLocks noGrp="1"/>
          </p:cNvSpPr>
          <p:nvPr>
            <p:ph type="body" idx="1"/>
          </p:nvPr>
        </p:nvSpPr>
        <p:spPr/>
        <p:txBody>
          <a:bodyPr/>
          <a:lstStyle/>
          <a:p>
            <a:r>
              <a:rPr kumimoji="1" lang="en-US" altLang="ja-JP" dirty="0"/>
              <a:t>SNS</a:t>
            </a:r>
            <a:r>
              <a:rPr kumimoji="1" lang="ja-JP" altLang="en-US" dirty="0"/>
              <a:t>の紹介と最近の活用事例</a:t>
            </a:r>
          </a:p>
        </p:txBody>
      </p:sp>
      <p:sp>
        <p:nvSpPr>
          <p:cNvPr id="4" name="スライド番号プレースホルダー 3">
            <a:extLst>
              <a:ext uri="{FF2B5EF4-FFF2-40B4-BE49-F238E27FC236}">
                <a16:creationId xmlns:a16="http://schemas.microsoft.com/office/drawing/2014/main" id="{1104E338-349C-4912-A7A1-134D0ACC8314}"/>
              </a:ext>
            </a:extLst>
          </p:cNvPr>
          <p:cNvSpPr>
            <a:spLocks noGrp="1"/>
          </p:cNvSpPr>
          <p:nvPr>
            <p:ph type="sldNum" sz="quarter" idx="12"/>
          </p:nvPr>
        </p:nvSpPr>
        <p:spPr/>
        <p:txBody>
          <a:bodyPr/>
          <a:lstStyle/>
          <a:p>
            <a:fld id="{6AF0F2EE-D892-45C3-B794-9F74112E7F57}" type="slidenum">
              <a:rPr kumimoji="1" lang="ja-JP" altLang="en-US" smtClean="0"/>
              <a:t>12</a:t>
            </a:fld>
            <a:endParaRPr kumimoji="1" lang="ja-JP" altLang="en-US"/>
          </a:p>
        </p:txBody>
      </p:sp>
    </p:spTree>
    <p:extLst>
      <p:ext uri="{BB962C8B-B14F-4D97-AF65-F5344CB8AC3E}">
        <p14:creationId xmlns:p14="http://schemas.microsoft.com/office/powerpoint/2010/main" val="2332044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F23042-4B70-4876-AA8B-E6726C634E3E}"/>
              </a:ext>
            </a:extLst>
          </p:cNvPr>
          <p:cNvSpPr>
            <a:spLocks noGrp="1"/>
          </p:cNvSpPr>
          <p:nvPr>
            <p:ph type="title"/>
          </p:nvPr>
        </p:nvSpPr>
        <p:spPr/>
        <p:txBody>
          <a:bodyPr/>
          <a:lstStyle/>
          <a:p>
            <a:r>
              <a:rPr kumimoji="1" lang="ja-JP" altLang="en-US" dirty="0"/>
              <a:t>コミュニケーションツール</a:t>
            </a:r>
            <a:r>
              <a:rPr lang="ja-JP" altLang="en-US" dirty="0"/>
              <a:t>の多様化</a:t>
            </a:r>
            <a:endParaRPr kumimoji="1" lang="ja-JP" altLang="en-US" dirty="0"/>
          </a:p>
        </p:txBody>
      </p:sp>
      <p:sp>
        <p:nvSpPr>
          <p:cNvPr id="4" name="スライド番号プレースホルダー 3">
            <a:extLst>
              <a:ext uri="{FF2B5EF4-FFF2-40B4-BE49-F238E27FC236}">
                <a16:creationId xmlns:a16="http://schemas.microsoft.com/office/drawing/2014/main" id="{E427CF45-9025-4DCD-8887-B7AFF8EC581C}"/>
              </a:ext>
            </a:extLst>
          </p:cNvPr>
          <p:cNvSpPr>
            <a:spLocks noGrp="1"/>
          </p:cNvSpPr>
          <p:nvPr>
            <p:ph type="sldNum" sz="quarter" idx="12"/>
          </p:nvPr>
        </p:nvSpPr>
        <p:spPr/>
        <p:txBody>
          <a:bodyPr/>
          <a:lstStyle/>
          <a:p>
            <a:fld id="{6AF0F2EE-D892-45C3-B794-9F74112E7F57}" type="slidenum">
              <a:rPr kumimoji="1" lang="ja-JP" altLang="en-US" smtClean="0"/>
              <a:t>13</a:t>
            </a:fld>
            <a:endParaRPr kumimoji="1" lang="ja-JP" altLang="en-US"/>
          </a:p>
        </p:txBody>
      </p:sp>
      <p:pic>
        <p:nvPicPr>
          <p:cNvPr id="5" name="図 4">
            <a:extLst>
              <a:ext uri="{FF2B5EF4-FFF2-40B4-BE49-F238E27FC236}">
                <a16:creationId xmlns:a16="http://schemas.microsoft.com/office/drawing/2014/main" id="{E922EFB7-B5D1-4067-9748-2524891A1297}"/>
              </a:ext>
            </a:extLst>
          </p:cNvPr>
          <p:cNvPicPr>
            <a:picLocks noChangeAspect="1"/>
          </p:cNvPicPr>
          <p:nvPr/>
        </p:nvPicPr>
        <p:blipFill>
          <a:blip r:embed="rId3"/>
          <a:stretch>
            <a:fillRect/>
          </a:stretch>
        </p:blipFill>
        <p:spPr>
          <a:xfrm>
            <a:off x="6025703" y="864108"/>
            <a:ext cx="3002329" cy="5120640"/>
          </a:xfrm>
          <a:prstGeom prst="rect">
            <a:avLst/>
          </a:prstGeom>
        </p:spPr>
      </p:pic>
      <p:sp>
        <p:nvSpPr>
          <p:cNvPr id="6" name="吹き出し: 線 5">
            <a:extLst>
              <a:ext uri="{FF2B5EF4-FFF2-40B4-BE49-F238E27FC236}">
                <a16:creationId xmlns:a16="http://schemas.microsoft.com/office/drawing/2014/main" id="{33E1F1AC-22C3-4366-807C-8FA5D3688888}"/>
              </a:ext>
            </a:extLst>
          </p:cNvPr>
          <p:cNvSpPr/>
          <p:nvPr/>
        </p:nvSpPr>
        <p:spPr>
          <a:xfrm>
            <a:off x="9239003" y="1123837"/>
            <a:ext cx="2529444" cy="764340"/>
          </a:xfrm>
          <a:prstGeom prst="borderCallout1">
            <a:avLst>
              <a:gd name="adj1" fmla="val 52931"/>
              <a:gd name="adj2" fmla="val -5047"/>
              <a:gd name="adj3" fmla="val 127504"/>
              <a:gd name="adj4" fmla="val -31842"/>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b="1" dirty="0"/>
              <a:t>Facebook</a:t>
            </a:r>
          </a:p>
          <a:p>
            <a:pPr algn="ctr"/>
            <a:r>
              <a:rPr kumimoji="1" lang="en-US" altLang="ja-JP" sz="2000" b="1" dirty="0"/>
              <a:t>Messenger</a:t>
            </a:r>
          </a:p>
          <a:p>
            <a:pPr algn="ctr"/>
            <a:r>
              <a:rPr kumimoji="1" lang="ja-JP" altLang="en-US" sz="2000" b="1" dirty="0"/>
              <a:t>（メッセンジャー）</a:t>
            </a:r>
          </a:p>
        </p:txBody>
      </p:sp>
      <p:sp>
        <p:nvSpPr>
          <p:cNvPr id="7" name="吹き出し: 線 6">
            <a:extLst>
              <a:ext uri="{FF2B5EF4-FFF2-40B4-BE49-F238E27FC236}">
                <a16:creationId xmlns:a16="http://schemas.microsoft.com/office/drawing/2014/main" id="{FC680BBC-90AA-4A90-838A-5042B099DF0D}"/>
              </a:ext>
            </a:extLst>
          </p:cNvPr>
          <p:cNvSpPr/>
          <p:nvPr/>
        </p:nvSpPr>
        <p:spPr>
          <a:xfrm>
            <a:off x="9606424" y="2612029"/>
            <a:ext cx="1793174" cy="544647"/>
          </a:xfrm>
          <a:prstGeom prst="borderCallout1">
            <a:avLst>
              <a:gd name="adj1" fmla="val 18750"/>
              <a:gd name="adj2" fmla="val -8333"/>
              <a:gd name="adj3" fmla="val 79131"/>
              <a:gd name="adj4" fmla="val -57462"/>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b="1" dirty="0"/>
              <a:t>Skype</a:t>
            </a:r>
          </a:p>
          <a:p>
            <a:pPr algn="ctr"/>
            <a:r>
              <a:rPr kumimoji="1" lang="ja-JP" altLang="en-US" sz="2000" b="1" dirty="0"/>
              <a:t>（スカイプ）</a:t>
            </a:r>
            <a:endParaRPr kumimoji="1" lang="en-US" altLang="ja-JP" sz="2000" b="1" dirty="0"/>
          </a:p>
        </p:txBody>
      </p:sp>
      <p:sp>
        <p:nvSpPr>
          <p:cNvPr id="8" name="吹き出し: 線 7">
            <a:extLst>
              <a:ext uri="{FF2B5EF4-FFF2-40B4-BE49-F238E27FC236}">
                <a16:creationId xmlns:a16="http://schemas.microsoft.com/office/drawing/2014/main" id="{E773DC11-F1DB-4643-861C-CF8022BA5447}"/>
              </a:ext>
            </a:extLst>
          </p:cNvPr>
          <p:cNvSpPr/>
          <p:nvPr/>
        </p:nvSpPr>
        <p:spPr>
          <a:xfrm>
            <a:off x="6630280" y="5154280"/>
            <a:ext cx="1793174" cy="544647"/>
          </a:xfrm>
          <a:prstGeom prst="borderCallout1">
            <a:avLst>
              <a:gd name="adj1" fmla="val -29218"/>
              <a:gd name="adj2" fmla="val 25442"/>
              <a:gd name="adj3" fmla="val -160709"/>
              <a:gd name="adj4" fmla="val 47836"/>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b="1" dirty="0"/>
              <a:t>Yammer</a:t>
            </a:r>
          </a:p>
          <a:p>
            <a:pPr algn="ctr"/>
            <a:r>
              <a:rPr kumimoji="1" lang="ja-JP" altLang="en-US" sz="2000" b="1" dirty="0"/>
              <a:t>（ヤマー）</a:t>
            </a:r>
          </a:p>
        </p:txBody>
      </p:sp>
      <p:sp>
        <p:nvSpPr>
          <p:cNvPr id="9" name="吹き出し: 線 8">
            <a:extLst>
              <a:ext uri="{FF2B5EF4-FFF2-40B4-BE49-F238E27FC236}">
                <a16:creationId xmlns:a16="http://schemas.microsoft.com/office/drawing/2014/main" id="{B6DE906F-8DC1-4273-A286-EBCD1936DD2E}"/>
              </a:ext>
            </a:extLst>
          </p:cNvPr>
          <p:cNvSpPr/>
          <p:nvPr/>
        </p:nvSpPr>
        <p:spPr>
          <a:xfrm>
            <a:off x="3787717" y="4587474"/>
            <a:ext cx="2555688" cy="839130"/>
          </a:xfrm>
          <a:prstGeom prst="borderCallout1">
            <a:avLst>
              <a:gd name="adj1" fmla="val -7414"/>
              <a:gd name="adj2" fmla="val 86369"/>
              <a:gd name="adj3" fmla="val -61177"/>
              <a:gd name="adj4" fmla="val 108324"/>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b="1" dirty="0" err="1"/>
              <a:t>Tik</a:t>
            </a:r>
            <a:r>
              <a:rPr kumimoji="1" lang="en-US" altLang="ja-JP" sz="2000" b="1" dirty="0"/>
              <a:t> Tok</a:t>
            </a:r>
          </a:p>
          <a:p>
            <a:pPr algn="ctr"/>
            <a:r>
              <a:rPr kumimoji="1" lang="ja-JP" altLang="en-US" sz="2000" b="1" dirty="0"/>
              <a:t>（ティックトック）</a:t>
            </a:r>
          </a:p>
        </p:txBody>
      </p:sp>
      <p:sp>
        <p:nvSpPr>
          <p:cNvPr id="10" name="吹き出し: 線 9">
            <a:extLst>
              <a:ext uri="{FF2B5EF4-FFF2-40B4-BE49-F238E27FC236}">
                <a16:creationId xmlns:a16="http://schemas.microsoft.com/office/drawing/2014/main" id="{D6CFB89B-A0EA-4829-833A-33A2EB4FB097}"/>
              </a:ext>
            </a:extLst>
          </p:cNvPr>
          <p:cNvSpPr/>
          <p:nvPr/>
        </p:nvSpPr>
        <p:spPr>
          <a:xfrm>
            <a:off x="3716465" y="2884353"/>
            <a:ext cx="1793174" cy="544647"/>
          </a:xfrm>
          <a:prstGeom prst="borderCallout1">
            <a:avLst>
              <a:gd name="adj1" fmla="val 40554"/>
              <a:gd name="adj2" fmla="val 106237"/>
              <a:gd name="adj3" fmla="val 26803"/>
              <a:gd name="adj4" fmla="val 153796"/>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b="1" dirty="0"/>
              <a:t>LINE</a:t>
            </a:r>
          </a:p>
          <a:p>
            <a:pPr algn="ctr"/>
            <a:r>
              <a:rPr kumimoji="1" lang="ja-JP" altLang="en-US" sz="2000" b="1" dirty="0"/>
              <a:t>（ライン）</a:t>
            </a:r>
            <a:endParaRPr kumimoji="1" lang="en-US" altLang="ja-JP" sz="2000" b="1" dirty="0"/>
          </a:p>
        </p:txBody>
      </p:sp>
      <p:sp>
        <p:nvSpPr>
          <p:cNvPr id="11" name="吹き出し: 線 10">
            <a:extLst>
              <a:ext uri="{FF2B5EF4-FFF2-40B4-BE49-F238E27FC236}">
                <a16:creationId xmlns:a16="http://schemas.microsoft.com/office/drawing/2014/main" id="{B27287CE-A2C7-4CC7-90F8-DE9B9D4D6EBE}"/>
              </a:ext>
            </a:extLst>
          </p:cNvPr>
          <p:cNvSpPr/>
          <p:nvPr/>
        </p:nvSpPr>
        <p:spPr>
          <a:xfrm>
            <a:off x="3787717" y="704272"/>
            <a:ext cx="2638815" cy="839130"/>
          </a:xfrm>
          <a:prstGeom prst="borderCallout1">
            <a:avLst>
              <a:gd name="adj1" fmla="val 115140"/>
              <a:gd name="adj2" fmla="val 89187"/>
              <a:gd name="adj3" fmla="val 159305"/>
              <a:gd name="adj4" fmla="val 108880"/>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b="1" dirty="0"/>
              <a:t>Instagram</a:t>
            </a:r>
          </a:p>
          <a:p>
            <a:pPr algn="ctr"/>
            <a:r>
              <a:rPr kumimoji="1" lang="ja-JP" altLang="en-US" sz="2000" b="1" dirty="0"/>
              <a:t>（インスタグラム）</a:t>
            </a:r>
            <a:endParaRPr kumimoji="1" lang="en-US" altLang="ja-JP" sz="2000" b="1" dirty="0"/>
          </a:p>
        </p:txBody>
      </p:sp>
      <p:sp>
        <p:nvSpPr>
          <p:cNvPr id="12" name="吹き出し: 線 11">
            <a:extLst>
              <a:ext uri="{FF2B5EF4-FFF2-40B4-BE49-F238E27FC236}">
                <a16:creationId xmlns:a16="http://schemas.microsoft.com/office/drawing/2014/main" id="{63AF9B3B-34C8-4A37-8CE2-93E8FEB2C5EE}"/>
              </a:ext>
            </a:extLst>
          </p:cNvPr>
          <p:cNvSpPr/>
          <p:nvPr/>
        </p:nvSpPr>
        <p:spPr>
          <a:xfrm>
            <a:off x="8840961" y="3859655"/>
            <a:ext cx="1793174" cy="544647"/>
          </a:xfrm>
          <a:prstGeom prst="borderCallout1">
            <a:avLst>
              <a:gd name="adj1" fmla="val 18750"/>
              <a:gd name="adj2" fmla="val -8333"/>
              <a:gd name="adj3" fmla="val -106200"/>
              <a:gd name="adj4" fmla="val -58787"/>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t> </a:t>
            </a:r>
            <a:r>
              <a:rPr kumimoji="1" lang="en-US" altLang="ja-JP" sz="2000" b="1" dirty="0"/>
              <a:t>Slack</a:t>
            </a:r>
          </a:p>
          <a:p>
            <a:pPr algn="ctr"/>
            <a:r>
              <a:rPr kumimoji="1" lang="ja-JP" altLang="en-US" sz="2000" b="1" dirty="0"/>
              <a:t>（スラック）</a:t>
            </a:r>
            <a:endParaRPr kumimoji="1" lang="en-US" altLang="ja-JP" sz="2000" b="1" dirty="0"/>
          </a:p>
        </p:txBody>
      </p:sp>
      <p:sp>
        <p:nvSpPr>
          <p:cNvPr id="13" name="吹き出し: 線 12">
            <a:extLst>
              <a:ext uri="{FF2B5EF4-FFF2-40B4-BE49-F238E27FC236}">
                <a16:creationId xmlns:a16="http://schemas.microsoft.com/office/drawing/2014/main" id="{5114E2ED-170F-4AD6-9C1D-827CADF6C157}"/>
              </a:ext>
            </a:extLst>
          </p:cNvPr>
          <p:cNvSpPr/>
          <p:nvPr/>
        </p:nvSpPr>
        <p:spPr>
          <a:xfrm>
            <a:off x="7013848" y="431948"/>
            <a:ext cx="2119670" cy="544647"/>
          </a:xfrm>
          <a:prstGeom prst="borderCallout1">
            <a:avLst>
              <a:gd name="adj1" fmla="val 134310"/>
              <a:gd name="adj2" fmla="val 36700"/>
              <a:gd name="adj3" fmla="val 279726"/>
              <a:gd name="adj4" fmla="val 24858"/>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t> </a:t>
            </a:r>
            <a:r>
              <a:rPr kumimoji="1" lang="en-US" altLang="ja-JP" sz="2000" b="1" dirty="0"/>
              <a:t>Twitter</a:t>
            </a:r>
          </a:p>
          <a:p>
            <a:pPr algn="ctr"/>
            <a:r>
              <a:rPr kumimoji="1" lang="ja-JP" altLang="en-US" sz="2000" b="1" dirty="0"/>
              <a:t>（ツイッター）</a:t>
            </a:r>
            <a:endParaRPr kumimoji="1" lang="en-US" altLang="ja-JP" sz="2000" b="1" dirty="0"/>
          </a:p>
        </p:txBody>
      </p:sp>
    </p:spTree>
    <p:extLst>
      <p:ext uri="{BB962C8B-B14F-4D97-AF65-F5344CB8AC3E}">
        <p14:creationId xmlns:p14="http://schemas.microsoft.com/office/powerpoint/2010/main" val="291925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F23042-4B70-4876-AA8B-E6726C634E3E}"/>
              </a:ext>
            </a:extLst>
          </p:cNvPr>
          <p:cNvSpPr>
            <a:spLocks noGrp="1"/>
          </p:cNvSpPr>
          <p:nvPr>
            <p:ph type="title"/>
          </p:nvPr>
        </p:nvSpPr>
        <p:spPr/>
        <p:txBody>
          <a:bodyPr/>
          <a:lstStyle/>
          <a:p>
            <a:r>
              <a:rPr kumimoji="1" lang="ja-JP" altLang="en-US" dirty="0"/>
              <a:t>コミュニケーションツール</a:t>
            </a:r>
            <a:r>
              <a:rPr lang="ja-JP" altLang="en-US" dirty="0"/>
              <a:t>の多様化</a:t>
            </a:r>
            <a:endParaRPr kumimoji="1" lang="ja-JP" altLang="en-US" dirty="0"/>
          </a:p>
        </p:txBody>
      </p:sp>
      <p:sp>
        <p:nvSpPr>
          <p:cNvPr id="4" name="スライド番号プレースホルダー 3">
            <a:extLst>
              <a:ext uri="{FF2B5EF4-FFF2-40B4-BE49-F238E27FC236}">
                <a16:creationId xmlns:a16="http://schemas.microsoft.com/office/drawing/2014/main" id="{E427CF45-9025-4DCD-8887-B7AFF8EC581C}"/>
              </a:ext>
            </a:extLst>
          </p:cNvPr>
          <p:cNvSpPr>
            <a:spLocks noGrp="1"/>
          </p:cNvSpPr>
          <p:nvPr>
            <p:ph type="sldNum" sz="quarter" idx="12"/>
          </p:nvPr>
        </p:nvSpPr>
        <p:spPr/>
        <p:txBody>
          <a:bodyPr/>
          <a:lstStyle/>
          <a:p>
            <a:fld id="{6AF0F2EE-D892-45C3-B794-9F74112E7F57}" type="slidenum">
              <a:rPr kumimoji="1" lang="ja-JP" altLang="en-US" smtClean="0"/>
              <a:t>14</a:t>
            </a:fld>
            <a:endParaRPr kumimoji="1" lang="ja-JP" altLang="en-US"/>
          </a:p>
        </p:txBody>
      </p:sp>
      <p:pic>
        <p:nvPicPr>
          <p:cNvPr id="5" name="図 4">
            <a:extLst>
              <a:ext uri="{FF2B5EF4-FFF2-40B4-BE49-F238E27FC236}">
                <a16:creationId xmlns:a16="http://schemas.microsoft.com/office/drawing/2014/main" id="{E922EFB7-B5D1-4067-9748-2524891A1297}"/>
              </a:ext>
            </a:extLst>
          </p:cNvPr>
          <p:cNvPicPr>
            <a:picLocks noChangeAspect="1"/>
          </p:cNvPicPr>
          <p:nvPr/>
        </p:nvPicPr>
        <p:blipFill>
          <a:blip r:embed="rId3"/>
          <a:stretch>
            <a:fillRect/>
          </a:stretch>
        </p:blipFill>
        <p:spPr>
          <a:xfrm>
            <a:off x="6025703" y="864108"/>
            <a:ext cx="3002329" cy="5120640"/>
          </a:xfrm>
          <a:prstGeom prst="rect">
            <a:avLst/>
          </a:prstGeom>
        </p:spPr>
      </p:pic>
      <p:sp>
        <p:nvSpPr>
          <p:cNvPr id="6" name="吹き出し: 線 5">
            <a:extLst>
              <a:ext uri="{FF2B5EF4-FFF2-40B4-BE49-F238E27FC236}">
                <a16:creationId xmlns:a16="http://schemas.microsoft.com/office/drawing/2014/main" id="{33E1F1AC-22C3-4366-807C-8FA5D3688888}"/>
              </a:ext>
            </a:extLst>
          </p:cNvPr>
          <p:cNvSpPr/>
          <p:nvPr/>
        </p:nvSpPr>
        <p:spPr>
          <a:xfrm>
            <a:off x="9239003" y="1123837"/>
            <a:ext cx="2529444" cy="764340"/>
          </a:xfrm>
          <a:prstGeom prst="borderCallout1">
            <a:avLst>
              <a:gd name="adj1" fmla="val 52931"/>
              <a:gd name="adj2" fmla="val -5047"/>
              <a:gd name="adj3" fmla="val 127504"/>
              <a:gd name="adj4" fmla="val -31842"/>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b="1" dirty="0"/>
              <a:t>Facebook</a:t>
            </a:r>
          </a:p>
          <a:p>
            <a:pPr algn="ctr"/>
            <a:r>
              <a:rPr kumimoji="1" lang="en-US" altLang="ja-JP" sz="2000" b="1" dirty="0"/>
              <a:t>Messenger</a:t>
            </a:r>
          </a:p>
          <a:p>
            <a:pPr algn="ctr"/>
            <a:r>
              <a:rPr kumimoji="1" lang="ja-JP" altLang="en-US" sz="2000" b="1" dirty="0"/>
              <a:t>（メッセンジャー）</a:t>
            </a:r>
          </a:p>
        </p:txBody>
      </p:sp>
      <p:sp>
        <p:nvSpPr>
          <p:cNvPr id="7" name="吹き出し: 線 6">
            <a:extLst>
              <a:ext uri="{FF2B5EF4-FFF2-40B4-BE49-F238E27FC236}">
                <a16:creationId xmlns:a16="http://schemas.microsoft.com/office/drawing/2014/main" id="{FC680BBC-90AA-4A90-838A-5042B099DF0D}"/>
              </a:ext>
            </a:extLst>
          </p:cNvPr>
          <p:cNvSpPr/>
          <p:nvPr/>
        </p:nvSpPr>
        <p:spPr>
          <a:xfrm>
            <a:off x="9606424" y="2612029"/>
            <a:ext cx="1793174" cy="544647"/>
          </a:xfrm>
          <a:prstGeom prst="borderCallout1">
            <a:avLst>
              <a:gd name="adj1" fmla="val 18750"/>
              <a:gd name="adj2" fmla="val -8333"/>
              <a:gd name="adj3" fmla="val 79131"/>
              <a:gd name="adj4" fmla="val -57462"/>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b="1" dirty="0"/>
              <a:t>Skype</a:t>
            </a:r>
          </a:p>
          <a:p>
            <a:pPr algn="ctr"/>
            <a:r>
              <a:rPr kumimoji="1" lang="ja-JP" altLang="en-US" sz="2000" b="1" dirty="0"/>
              <a:t>（スカイプ）</a:t>
            </a:r>
            <a:endParaRPr kumimoji="1" lang="en-US" altLang="ja-JP" sz="2000" b="1" dirty="0"/>
          </a:p>
        </p:txBody>
      </p:sp>
      <p:sp>
        <p:nvSpPr>
          <p:cNvPr id="8" name="吹き出し: 線 7">
            <a:extLst>
              <a:ext uri="{FF2B5EF4-FFF2-40B4-BE49-F238E27FC236}">
                <a16:creationId xmlns:a16="http://schemas.microsoft.com/office/drawing/2014/main" id="{E773DC11-F1DB-4643-861C-CF8022BA5447}"/>
              </a:ext>
            </a:extLst>
          </p:cNvPr>
          <p:cNvSpPr/>
          <p:nvPr/>
        </p:nvSpPr>
        <p:spPr>
          <a:xfrm>
            <a:off x="6630280" y="5154280"/>
            <a:ext cx="1793174" cy="544647"/>
          </a:xfrm>
          <a:prstGeom prst="borderCallout1">
            <a:avLst>
              <a:gd name="adj1" fmla="val -29218"/>
              <a:gd name="adj2" fmla="val 25442"/>
              <a:gd name="adj3" fmla="val -160709"/>
              <a:gd name="adj4" fmla="val 47836"/>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b="1" dirty="0">
                <a:solidFill>
                  <a:srgbClr val="FF0000"/>
                </a:solidFill>
              </a:rPr>
              <a:t>Yammer</a:t>
            </a:r>
          </a:p>
          <a:p>
            <a:pPr algn="ctr"/>
            <a:r>
              <a:rPr kumimoji="1" lang="ja-JP" altLang="en-US" sz="2000" b="1" dirty="0">
                <a:solidFill>
                  <a:srgbClr val="FF0000"/>
                </a:solidFill>
              </a:rPr>
              <a:t>（ヤマー）</a:t>
            </a:r>
          </a:p>
        </p:txBody>
      </p:sp>
      <p:sp>
        <p:nvSpPr>
          <p:cNvPr id="9" name="吹き出し: 線 8">
            <a:extLst>
              <a:ext uri="{FF2B5EF4-FFF2-40B4-BE49-F238E27FC236}">
                <a16:creationId xmlns:a16="http://schemas.microsoft.com/office/drawing/2014/main" id="{B6DE906F-8DC1-4273-A286-EBCD1936DD2E}"/>
              </a:ext>
            </a:extLst>
          </p:cNvPr>
          <p:cNvSpPr/>
          <p:nvPr/>
        </p:nvSpPr>
        <p:spPr>
          <a:xfrm>
            <a:off x="3787717" y="4587474"/>
            <a:ext cx="2555688" cy="839130"/>
          </a:xfrm>
          <a:prstGeom prst="borderCallout1">
            <a:avLst>
              <a:gd name="adj1" fmla="val -7414"/>
              <a:gd name="adj2" fmla="val 86369"/>
              <a:gd name="adj3" fmla="val -61177"/>
              <a:gd name="adj4" fmla="val 108324"/>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b="1" dirty="0" err="1"/>
              <a:t>Tik</a:t>
            </a:r>
            <a:r>
              <a:rPr kumimoji="1" lang="en-US" altLang="ja-JP" sz="2000" b="1" dirty="0"/>
              <a:t> Tok</a:t>
            </a:r>
          </a:p>
          <a:p>
            <a:pPr algn="ctr"/>
            <a:r>
              <a:rPr kumimoji="1" lang="ja-JP" altLang="en-US" sz="2000" b="1" dirty="0"/>
              <a:t>（ティックトック）</a:t>
            </a:r>
          </a:p>
        </p:txBody>
      </p:sp>
      <p:sp>
        <p:nvSpPr>
          <p:cNvPr id="10" name="吹き出し: 線 9">
            <a:extLst>
              <a:ext uri="{FF2B5EF4-FFF2-40B4-BE49-F238E27FC236}">
                <a16:creationId xmlns:a16="http://schemas.microsoft.com/office/drawing/2014/main" id="{D6CFB89B-A0EA-4829-833A-33A2EB4FB097}"/>
              </a:ext>
            </a:extLst>
          </p:cNvPr>
          <p:cNvSpPr/>
          <p:nvPr/>
        </p:nvSpPr>
        <p:spPr>
          <a:xfrm>
            <a:off x="3716465" y="2884353"/>
            <a:ext cx="1793174" cy="544647"/>
          </a:xfrm>
          <a:prstGeom prst="borderCallout1">
            <a:avLst>
              <a:gd name="adj1" fmla="val 40554"/>
              <a:gd name="adj2" fmla="val 106237"/>
              <a:gd name="adj3" fmla="val 26803"/>
              <a:gd name="adj4" fmla="val 153796"/>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b="1" dirty="0">
                <a:solidFill>
                  <a:srgbClr val="FF0000"/>
                </a:solidFill>
              </a:rPr>
              <a:t>LINE</a:t>
            </a:r>
          </a:p>
          <a:p>
            <a:pPr algn="ctr"/>
            <a:r>
              <a:rPr kumimoji="1" lang="ja-JP" altLang="en-US" sz="2000" b="1" dirty="0">
                <a:solidFill>
                  <a:srgbClr val="FF0000"/>
                </a:solidFill>
              </a:rPr>
              <a:t>（ライン）</a:t>
            </a:r>
            <a:endParaRPr kumimoji="1" lang="en-US" altLang="ja-JP" sz="2000" b="1" dirty="0">
              <a:solidFill>
                <a:srgbClr val="FF0000"/>
              </a:solidFill>
            </a:endParaRPr>
          </a:p>
        </p:txBody>
      </p:sp>
      <p:sp>
        <p:nvSpPr>
          <p:cNvPr id="11" name="吹き出し: 線 10">
            <a:extLst>
              <a:ext uri="{FF2B5EF4-FFF2-40B4-BE49-F238E27FC236}">
                <a16:creationId xmlns:a16="http://schemas.microsoft.com/office/drawing/2014/main" id="{B27287CE-A2C7-4CC7-90F8-DE9B9D4D6EBE}"/>
              </a:ext>
            </a:extLst>
          </p:cNvPr>
          <p:cNvSpPr/>
          <p:nvPr/>
        </p:nvSpPr>
        <p:spPr>
          <a:xfrm>
            <a:off x="3787717" y="704272"/>
            <a:ext cx="2638815" cy="839130"/>
          </a:xfrm>
          <a:prstGeom prst="borderCallout1">
            <a:avLst>
              <a:gd name="adj1" fmla="val 115140"/>
              <a:gd name="adj2" fmla="val 89187"/>
              <a:gd name="adj3" fmla="val 159305"/>
              <a:gd name="adj4" fmla="val 108880"/>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b="1" dirty="0">
                <a:solidFill>
                  <a:srgbClr val="FF0000"/>
                </a:solidFill>
              </a:rPr>
              <a:t>Instagram</a:t>
            </a:r>
          </a:p>
          <a:p>
            <a:pPr algn="ctr"/>
            <a:r>
              <a:rPr kumimoji="1" lang="ja-JP" altLang="en-US" sz="2000" b="1" dirty="0">
                <a:solidFill>
                  <a:srgbClr val="FF0000"/>
                </a:solidFill>
              </a:rPr>
              <a:t>（インスタグラム）</a:t>
            </a:r>
            <a:endParaRPr kumimoji="1" lang="en-US" altLang="ja-JP" sz="2000" b="1" dirty="0">
              <a:solidFill>
                <a:srgbClr val="FF0000"/>
              </a:solidFill>
            </a:endParaRPr>
          </a:p>
        </p:txBody>
      </p:sp>
      <p:sp>
        <p:nvSpPr>
          <p:cNvPr id="12" name="吹き出し: 線 11">
            <a:extLst>
              <a:ext uri="{FF2B5EF4-FFF2-40B4-BE49-F238E27FC236}">
                <a16:creationId xmlns:a16="http://schemas.microsoft.com/office/drawing/2014/main" id="{63AF9B3B-34C8-4A37-8CE2-93E8FEB2C5EE}"/>
              </a:ext>
            </a:extLst>
          </p:cNvPr>
          <p:cNvSpPr/>
          <p:nvPr/>
        </p:nvSpPr>
        <p:spPr>
          <a:xfrm>
            <a:off x="8840961" y="3859655"/>
            <a:ext cx="1793174" cy="544647"/>
          </a:xfrm>
          <a:prstGeom prst="borderCallout1">
            <a:avLst>
              <a:gd name="adj1" fmla="val 18750"/>
              <a:gd name="adj2" fmla="val -8333"/>
              <a:gd name="adj3" fmla="val -106200"/>
              <a:gd name="adj4" fmla="val -58787"/>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solidFill>
                  <a:srgbClr val="FF0000"/>
                </a:solidFill>
              </a:rPr>
              <a:t> </a:t>
            </a:r>
            <a:r>
              <a:rPr kumimoji="1" lang="en-US" altLang="ja-JP" sz="2000" b="1" dirty="0">
                <a:solidFill>
                  <a:srgbClr val="FF0000"/>
                </a:solidFill>
              </a:rPr>
              <a:t>Slack</a:t>
            </a:r>
          </a:p>
          <a:p>
            <a:pPr algn="ctr"/>
            <a:r>
              <a:rPr kumimoji="1" lang="ja-JP" altLang="en-US" sz="2000" b="1" dirty="0">
                <a:solidFill>
                  <a:srgbClr val="FF0000"/>
                </a:solidFill>
              </a:rPr>
              <a:t>（スラック）</a:t>
            </a:r>
            <a:endParaRPr kumimoji="1" lang="en-US" altLang="ja-JP" sz="2000" b="1" dirty="0">
              <a:solidFill>
                <a:srgbClr val="FF0000"/>
              </a:solidFill>
            </a:endParaRPr>
          </a:p>
        </p:txBody>
      </p:sp>
      <p:sp>
        <p:nvSpPr>
          <p:cNvPr id="13" name="吹き出し: 線 12">
            <a:extLst>
              <a:ext uri="{FF2B5EF4-FFF2-40B4-BE49-F238E27FC236}">
                <a16:creationId xmlns:a16="http://schemas.microsoft.com/office/drawing/2014/main" id="{5114E2ED-170F-4AD6-9C1D-827CADF6C157}"/>
              </a:ext>
            </a:extLst>
          </p:cNvPr>
          <p:cNvSpPr/>
          <p:nvPr/>
        </p:nvSpPr>
        <p:spPr>
          <a:xfrm>
            <a:off x="7013848" y="431948"/>
            <a:ext cx="2119670" cy="544647"/>
          </a:xfrm>
          <a:prstGeom prst="borderCallout1">
            <a:avLst>
              <a:gd name="adj1" fmla="val 134310"/>
              <a:gd name="adj2" fmla="val 36700"/>
              <a:gd name="adj3" fmla="val 279726"/>
              <a:gd name="adj4" fmla="val 24858"/>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t> </a:t>
            </a:r>
            <a:r>
              <a:rPr kumimoji="1" lang="en-US" altLang="ja-JP" sz="2000" b="1" dirty="0">
                <a:solidFill>
                  <a:srgbClr val="FF0000"/>
                </a:solidFill>
              </a:rPr>
              <a:t>Twitter</a:t>
            </a:r>
          </a:p>
          <a:p>
            <a:pPr algn="ctr"/>
            <a:r>
              <a:rPr kumimoji="1" lang="ja-JP" altLang="en-US" sz="2000" b="1" dirty="0">
                <a:solidFill>
                  <a:srgbClr val="FF0000"/>
                </a:solidFill>
              </a:rPr>
              <a:t>（ツイッター）</a:t>
            </a:r>
            <a:endParaRPr kumimoji="1" lang="en-US" altLang="ja-JP" sz="2000" b="1" dirty="0">
              <a:solidFill>
                <a:srgbClr val="FF0000"/>
              </a:solidFill>
            </a:endParaRPr>
          </a:p>
        </p:txBody>
      </p:sp>
    </p:spTree>
    <p:extLst>
      <p:ext uri="{BB962C8B-B14F-4D97-AF65-F5344CB8AC3E}">
        <p14:creationId xmlns:p14="http://schemas.microsoft.com/office/powerpoint/2010/main" val="1799840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33154E-A429-4451-8535-C638251501CB}"/>
              </a:ext>
            </a:extLst>
          </p:cNvPr>
          <p:cNvSpPr>
            <a:spLocks noGrp="1"/>
          </p:cNvSpPr>
          <p:nvPr>
            <p:ph type="title"/>
          </p:nvPr>
        </p:nvSpPr>
        <p:spPr/>
        <p:txBody>
          <a:bodyPr/>
          <a:lstStyle/>
          <a:p>
            <a:r>
              <a:rPr lang="ja-JP" altLang="en-US" dirty="0"/>
              <a:t>コミュニケーションツールの多様化</a:t>
            </a:r>
            <a:endParaRPr kumimoji="1" lang="ja-JP" altLang="en-US" dirty="0"/>
          </a:p>
        </p:txBody>
      </p:sp>
      <p:sp>
        <p:nvSpPr>
          <p:cNvPr id="3" name="コンテンツ プレースホルダー 2">
            <a:extLst>
              <a:ext uri="{FF2B5EF4-FFF2-40B4-BE49-F238E27FC236}">
                <a16:creationId xmlns:a16="http://schemas.microsoft.com/office/drawing/2014/main" id="{AE32A279-51DC-4153-AD20-371DAE259322}"/>
              </a:ext>
            </a:extLst>
          </p:cNvPr>
          <p:cNvSpPr>
            <a:spLocks noGrp="1"/>
          </p:cNvSpPr>
          <p:nvPr>
            <p:ph idx="1"/>
          </p:nvPr>
        </p:nvSpPr>
        <p:spPr>
          <a:xfrm>
            <a:off x="3869267" y="864108"/>
            <a:ext cx="8069813" cy="5451892"/>
          </a:xfrm>
        </p:spPr>
        <p:txBody>
          <a:bodyPr>
            <a:normAutofit fontScale="77500" lnSpcReduction="20000"/>
          </a:bodyPr>
          <a:lstStyle/>
          <a:p>
            <a:r>
              <a:rPr lang="en-US" altLang="ja-JP" sz="3200" dirty="0"/>
              <a:t>LINE</a:t>
            </a:r>
          </a:p>
          <a:p>
            <a:pPr lvl="1"/>
            <a:r>
              <a:rPr lang="ja-JP" altLang="en-US" sz="2600" dirty="0"/>
              <a:t>チャット、画像共有、通話、ビデオ通話等複合型コミュニケーションツール</a:t>
            </a:r>
            <a:endParaRPr lang="en-US" altLang="ja-JP" sz="2600" dirty="0"/>
          </a:p>
          <a:p>
            <a:r>
              <a:rPr lang="en-US" altLang="ja-JP" sz="3200" dirty="0"/>
              <a:t>Instagram</a:t>
            </a:r>
          </a:p>
          <a:p>
            <a:pPr lvl="1"/>
            <a:r>
              <a:rPr lang="ja-JP" altLang="en-US" sz="2600" dirty="0"/>
              <a:t>双方向のコミュニケーションをマストとしない画像、動画共有特化型コミュニケーションツール</a:t>
            </a:r>
            <a:endParaRPr lang="en-US" altLang="ja-JP" sz="2600" dirty="0"/>
          </a:p>
          <a:p>
            <a:pPr lvl="1"/>
            <a:r>
              <a:rPr lang="ja-JP" altLang="en-US" sz="2600" dirty="0"/>
              <a:t>チャット</a:t>
            </a:r>
            <a:endParaRPr lang="en-US" altLang="ja-JP" sz="2600" dirty="0"/>
          </a:p>
          <a:p>
            <a:r>
              <a:rPr lang="en-US" altLang="ja-JP" sz="3200" dirty="0"/>
              <a:t>Twitter</a:t>
            </a:r>
          </a:p>
          <a:p>
            <a:pPr lvl="1"/>
            <a:r>
              <a:rPr lang="ja-JP" altLang="en-US" sz="2600" dirty="0"/>
              <a:t>双方向のコミュニケーションをマストとしないテキスト特化型コミュニケーションツール</a:t>
            </a:r>
            <a:endParaRPr lang="en-US" altLang="ja-JP" sz="2600" dirty="0"/>
          </a:p>
          <a:p>
            <a:pPr lvl="1"/>
            <a:r>
              <a:rPr lang="ja-JP" altLang="en-US" sz="2600" dirty="0"/>
              <a:t>文字数制限あり（</a:t>
            </a:r>
            <a:r>
              <a:rPr lang="en-US" altLang="ja-JP" sz="2600" dirty="0"/>
              <a:t>140</a:t>
            </a:r>
            <a:r>
              <a:rPr lang="ja-JP" altLang="en-US" sz="2600" dirty="0"/>
              <a:t>文字）</a:t>
            </a:r>
            <a:endParaRPr lang="en-US" altLang="ja-JP" sz="2600" dirty="0"/>
          </a:p>
          <a:p>
            <a:r>
              <a:rPr lang="en-US" altLang="ja-JP" sz="3100" dirty="0">
                <a:solidFill>
                  <a:srgbClr val="FF0000"/>
                </a:solidFill>
              </a:rPr>
              <a:t>Yammer</a:t>
            </a:r>
          </a:p>
          <a:p>
            <a:pPr lvl="1"/>
            <a:r>
              <a:rPr lang="ja-JP" altLang="en-US" sz="2600" dirty="0"/>
              <a:t>チャット、画像・ファイル共有</a:t>
            </a:r>
            <a:endParaRPr lang="en-US" altLang="ja-JP" sz="2600" dirty="0"/>
          </a:p>
          <a:p>
            <a:pPr lvl="1"/>
            <a:r>
              <a:rPr lang="ja-JP" altLang="en-US" sz="2600" dirty="0"/>
              <a:t>ビジネス特化型コミュニケーションツール、</a:t>
            </a:r>
            <a:endParaRPr lang="en-US" altLang="ja-JP" sz="2600" dirty="0"/>
          </a:p>
          <a:p>
            <a:r>
              <a:rPr lang="en-US" altLang="ja-JP" sz="3200" dirty="0">
                <a:solidFill>
                  <a:srgbClr val="FF0000"/>
                </a:solidFill>
              </a:rPr>
              <a:t>Slack</a:t>
            </a:r>
          </a:p>
          <a:p>
            <a:pPr lvl="1"/>
            <a:r>
              <a:rPr lang="ja-JP" altLang="en-US" sz="2600" dirty="0"/>
              <a:t>チャット、画像共有、通話、ビデオ通話等複合型コミュニケーションツール</a:t>
            </a:r>
            <a:endParaRPr lang="en-US" altLang="ja-JP" sz="2600" dirty="0"/>
          </a:p>
          <a:p>
            <a:endParaRPr lang="en-US" altLang="ja-JP" sz="2800" dirty="0"/>
          </a:p>
        </p:txBody>
      </p:sp>
      <p:sp>
        <p:nvSpPr>
          <p:cNvPr id="4" name="スライド番号プレースホルダー 3">
            <a:extLst>
              <a:ext uri="{FF2B5EF4-FFF2-40B4-BE49-F238E27FC236}">
                <a16:creationId xmlns:a16="http://schemas.microsoft.com/office/drawing/2014/main" id="{F5B6E668-6DC0-49B4-AF22-AB6211A5429F}"/>
              </a:ext>
            </a:extLst>
          </p:cNvPr>
          <p:cNvSpPr>
            <a:spLocks noGrp="1"/>
          </p:cNvSpPr>
          <p:nvPr>
            <p:ph type="sldNum" sz="quarter" idx="12"/>
          </p:nvPr>
        </p:nvSpPr>
        <p:spPr/>
        <p:txBody>
          <a:bodyPr/>
          <a:lstStyle/>
          <a:p>
            <a:fld id="{6AF0F2EE-D892-45C3-B794-9F74112E7F57}" type="slidenum">
              <a:rPr kumimoji="1" lang="ja-JP" altLang="en-US" smtClean="0"/>
              <a:t>15</a:t>
            </a:fld>
            <a:endParaRPr kumimoji="1" lang="ja-JP" altLang="en-US"/>
          </a:p>
        </p:txBody>
      </p:sp>
      <p:sp>
        <p:nvSpPr>
          <p:cNvPr id="5" name="テキスト ボックス 4">
            <a:extLst>
              <a:ext uri="{FF2B5EF4-FFF2-40B4-BE49-F238E27FC236}">
                <a16:creationId xmlns:a16="http://schemas.microsoft.com/office/drawing/2014/main" id="{E56EEFE6-F4E0-4B01-BFBA-EBC9D8BFB07D}"/>
              </a:ext>
            </a:extLst>
          </p:cNvPr>
          <p:cNvSpPr txBox="1"/>
          <p:nvPr/>
        </p:nvSpPr>
        <p:spPr>
          <a:xfrm>
            <a:off x="-19251" y="6096350"/>
            <a:ext cx="12211251" cy="584775"/>
          </a:xfrm>
          <a:prstGeom prst="rect">
            <a:avLst/>
          </a:prstGeom>
          <a:solidFill>
            <a:schemeClr val="accent1">
              <a:lumMod val="20000"/>
              <a:lumOff val="80000"/>
            </a:schemeClr>
          </a:solidFill>
        </p:spPr>
        <p:txBody>
          <a:bodyPr wrap="square" rtlCol="0" anchor="ctr">
            <a:spAutoFit/>
          </a:bodyPr>
          <a:lstStyle/>
          <a:p>
            <a:pPr algn="ctr"/>
            <a:r>
              <a:rPr kumimoji="1" lang="ja-JP" altLang="en-US" sz="3200" dirty="0"/>
              <a:t>すべて</a:t>
            </a:r>
            <a:r>
              <a:rPr kumimoji="1" lang="en-US" altLang="ja-JP" sz="3200" dirty="0"/>
              <a:t>1</a:t>
            </a:r>
            <a:r>
              <a:rPr kumimoji="1" lang="ja-JP" altLang="en-US" sz="3200" dirty="0"/>
              <a:t>対</a:t>
            </a:r>
            <a:r>
              <a:rPr kumimoji="1" lang="en-US" altLang="ja-JP" sz="3200" dirty="0"/>
              <a:t>1</a:t>
            </a:r>
            <a:r>
              <a:rPr kumimoji="1" lang="ja-JP" altLang="en-US" sz="3200" dirty="0"/>
              <a:t>またはグループチャットが可能</a:t>
            </a:r>
          </a:p>
        </p:txBody>
      </p:sp>
    </p:spTree>
    <p:extLst>
      <p:ext uri="{BB962C8B-B14F-4D97-AF65-F5344CB8AC3E}">
        <p14:creationId xmlns:p14="http://schemas.microsoft.com/office/powerpoint/2010/main" val="2141989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C361E-75AA-4C69-B021-189407731D32}"/>
              </a:ext>
            </a:extLst>
          </p:cNvPr>
          <p:cNvSpPr>
            <a:spLocks noGrp="1"/>
          </p:cNvSpPr>
          <p:nvPr>
            <p:ph type="title"/>
          </p:nvPr>
        </p:nvSpPr>
        <p:spPr/>
        <p:txBody>
          <a:bodyPr/>
          <a:lstStyle/>
          <a:p>
            <a:r>
              <a:rPr lang="ja-JP" altLang="en-US" dirty="0"/>
              <a:t>ツール紹介</a:t>
            </a:r>
            <a:br>
              <a:rPr kumimoji="1" lang="en-US" altLang="ja-JP" dirty="0"/>
            </a:br>
            <a:r>
              <a:rPr kumimoji="1" lang="ja-JP" altLang="en-US" dirty="0"/>
              <a:t>＜</a:t>
            </a:r>
            <a:r>
              <a:rPr kumimoji="1" lang="en-US" altLang="ja-JP" dirty="0"/>
              <a:t>Yammer</a:t>
            </a:r>
            <a:r>
              <a:rPr kumimoji="1" lang="ja-JP" altLang="en-US" dirty="0"/>
              <a:t>＞</a:t>
            </a:r>
          </a:p>
        </p:txBody>
      </p:sp>
      <p:sp>
        <p:nvSpPr>
          <p:cNvPr id="3" name="コンテンツ プレースホルダー 2">
            <a:extLst>
              <a:ext uri="{FF2B5EF4-FFF2-40B4-BE49-F238E27FC236}">
                <a16:creationId xmlns:a16="http://schemas.microsoft.com/office/drawing/2014/main" id="{C16365A5-6391-4280-9D9C-C861E638AC9C}"/>
              </a:ext>
            </a:extLst>
          </p:cNvPr>
          <p:cNvSpPr>
            <a:spLocks noGrp="1"/>
          </p:cNvSpPr>
          <p:nvPr>
            <p:ph idx="1"/>
          </p:nvPr>
        </p:nvSpPr>
        <p:spPr/>
        <p:txBody>
          <a:bodyPr>
            <a:normAutofit/>
          </a:bodyPr>
          <a:lstStyle/>
          <a:p>
            <a:pPr>
              <a:buFont typeface="Wingdings" panose="05000000000000000000" pitchFamily="2" charset="2"/>
              <a:buChar char="ü"/>
            </a:pPr>
            <a:r>
              <a:rPr lang="ja-JP" altLang="en-US" sz="3200" dirty="0"/>
              <a:t>オフィスソフト連携</a:t>
            </a:r>
            <a:endParaRPr lang="en-US" altLang="ja-JP" sz="3200" dirty="0"/>
          </a:p>
          <a:p>
            <a:pPr>
              <a:buFont typeface="Wingdings" panose="05000000000000000000" pitchFamily="2" charset="2"/>
              <a:buChar char="ü"/>
            </a:pPr>
            <a:r>
              <a:rPr lang="ja-JP" altLang="en-US" sz="3200" dirty="0"/>
              <a:t>会議やイベント情報を</a:t>
            </a:r>
            <a:r>
              <a:rPr lang="en-US" altLang="ja-JP" sz="3200" dirty="0"/>
              <a:t>Outlook</a:t>
            </a:r>
            <a:r>
              <a:rPr lang="ja-JP" altLang="en-US" sz="3200" dirty="0"/>
              <a:t>、</a:t>
            </a:r>
            <a:r>
              <a:rPr lang="en-US" altLang="ja-JP" sz="3200" dirty="0"/>
              <a:t>Google</a:t>
            </a:r>
            <a:r>
              <a:rPr lang="ja-JP" altLang="en-US" sz="3200" dirty="0"/>
              <a:t>、</a:t>
            </a:r>
            <a:r>
              <a:rPr lang="en-US" altLang="ja-JP" sz="3200" dirty="0"/>
              <a:t>Yahoo!</a:t>
            </a:r>
            <a:r>
              <a:rPr lang="ja-JP" altLang="en-US" sz="3200" dirty="0"/>
              <a:t>等のカレンダーに同期</a:t>
            </a:r>
            <a:endParaRPr lang="en-US" altLang="ja-JP" sz="3200" dirty="0"/>
          </a:p>
        </p:txBody>
      </p:sp>
      <p:sp>
        <p:nvSpPr>
          <p:cNvPr id="4" name="スライド番号プレースホルダー 3">
            <a:extLst>
              <a:ext uri="{FF2B5EF4-FFF2-40B4-BE49-F238E27FC236}">
                <a16:creationId xmlns:a16="http://schemas.microsoft.com/office/drawing/2014/main" id="{F6916F24-E8BE-4C7F-A465-DE326B323EAD}"/>
              </a:ext>
            </a:extLst>
          </p:cNvPr>
          <p:cNvSpPr>
            <a:spLocks noGrp="1"/>
          </p:cNvSpPr>
          <p:nvPr>
            <p:ph type="sldNum" sz="quarter" idx="12"/>
          </p:nvPr>
        </p:nvSpPr>
        <p:spPr/>
        <p:txBody>
          <a:bodyPr/>
          <a:lstStyle/>
          <a:p>
            <a:fld id="{6AF0F2EE-D892-45C3-B794-9F74112E7F57}" type="slidenum">
              <a:rPr kumimoji="1" lang="ja-JP" altLang="en-US" smtClean="0"/>
              <a:t>16</a:t>
            </a:fld>
            <a:endParaRPr kumimoji="1" lang="ja-JP" altLang="en-US"/>
          </a:p>
        </p:txBody>
      </p:sp>
    </p:spTree>
    <p:extLst>
      <p:ext uri="{BB962C8B-B14F-4D97-AF65-F5344CB8AC3E}">
        <p14:creationId xmlns:p14="http://schemas.microsoft.com/office/powerpoint/2010/main" val="3552683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A345460-EC96-4FDB-8CB5-886E75F7C454}"/>
              </a:ext>
            </a:extLst>
          </p:cNvPr>
          <p:cNvSpPr>
            <a:spLocks noGrp="1"/>
          </p:cNvSpPr>
          <p:nvPr>
            <p:ph type="sldNum" sz="quarter" idx="12"/>
          </p:nvPr>
        </p:nvSpPr>
        <p:spPr/>
        <p:txBody>
          <a:bodyPr/>
          <a:lstStyle/>
          <a:p>
            <a:fld id="{6AF0F2EE-D892-45C3-B794-9F74112E7F57}" type="slidenum">
              <a:rPr kumimoji="1" lang="ja-JP" altLang="en-US" smtClean="0"/>
              <a:t>17</a:t>
            </a:fld>
            <a:endParaRPr kumimoji="1" lang="ja-JP" altLang="en-US"/>
          </a:p>
        </p:txBody>
      </p:sp>
      <p:pic>
        <p:nvPicPr>
          <p:cNvPr id="4" name="図 3" descr="スクリーンショットの画面&#10;&#10;自動的に生成された説明">
            <a:extLst>
              <a:ext uri="{FF2B5EF4-FFF2-40B4-BE49-F238E27FC236}">
                <a16:creationId xmlns:a16="http://schemas.microsoft.com/office/drawing/2014/main" id="{2119F3F8-8699-4B91-BB71-5EE73AE40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7" y="714235"/>
            <a:ext cx="11983066" cy="5429529"/>
          </a:xfrm>
          <a:prstGeom prst="rect">
            <a:avLst/>
          </a:prstGeom>
        </p:spPr>
      </p:pic>
      <p:sp>
        <p:nvSpPr>
          <p:cNvPr id="6" name="四角形: 角を丸くする 5">
            <a:extLst>
              <a:ext uri="{FF2B5EF4-FFF2-40B4-BE49-F238E27FC236}">
                <a16:creationId xmlns:a16="http://schemas.microsoft.com/office/drawing/2014/main" id="{91C09944-EBEF-4D63-ABD3-ED5B66B5920E}"/>
              </a:ext>
            </a:extLst>
          </p:cNvPr>
          <p:cNvSpPr/>
          <p:nvPr/>
        </p:nvSpPr>
        <p:spPr>
          <a:xfrm>
            <a:off x="2514600" y="4113932"/>
            <a:ext cx="4533900" cy="167726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FA8B9BF0-947C-487F-9243-4F5C0709911E}"/>
              </a:ext>
            </a:extLst>
          </p:cNvPr>
          <p:cNvSpPr/>
          <p:nvPr/>
        </p:nvSpPr>
        <p:spPr>
          <a:xfrm>
            <a:off x="50800" y="2744068"/>
            <a:ext cx="2247900" cy="4690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1247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C361E-75AA-4C69-B021-189407731D32}"/>
              </a:ext>
            </a:extLst>
          </p:cNvPr>
          <p:cNvSpPr>
            <a:spLocks noGrp="1"/>
          </p:cNvSpPr>
          <p:nvPr>
            <p:ph type="title"/>
          </p:nvPr>
        </p:nvSpPr>
        <p:spPr/>
        <p:txBody>
          <a:bodyPr/>
          <a:lstStyle/>
          <a:p>
            <a:r>
              <a:rPr kumimoji="1" lang="ja-JP" altLang="en-US" dirty="0"/>
              <a:t>活用事例</a:t>
            </a:r>
            <a:br>
              <a:rPr kumimoji="1" lang="en-US" altLang="ja-JP" dirty="0"/>
            </a:br>
            <a:r>
              <a:rPr kumimoji="1" lang="ja-JP" altLang="en-US" dirty="0"/>
              <a:t>＜ </a:t>
            </a:r>
            <a:r>
              <a:rPr kumimoji="1" lang="en-US" altLang="ja-JP" dirty="0"/>
              <a:t>Slack</a:t>
            </a:r>
            <a:r>
              <a:rPr kumimoji="1" lang="ja-JP" altLang="en-US" dirty="0"/>
              <a:t>＞</a:t>
            </a:r>
          </a:p>
        </p:txBody>
      </p:sp>
      <p:sp>
        <p:nvSpPr>
          <p:cNvPr id="3" name="コンテンツ プレースホルダー 2">
            <a:extLst>
              <a:ext uri="{FF2B5EF4-FFF2-40B4-BE49-F238E27FC236}">
                <a16:creationId xmlns:a16="http://schemas.microsoft.com/office/drawing/2014/main" id="{C16365A5-6391-4280-9D9C-C861E638AC9C}"/>
              </a:ext>
            </a:extLst>
          </p:cNvPr>
          <p:cNvSpPr>
            <a:spLocks noGrp="1"/>
          </p:cNvSpPr>
          <p:nvPr>
            <p:ph idx="1"/>
          </p:nvPr>
        </p:nvSpPr>
        <p:spPr/>
        <p:txBody>
          <a:bodyPr>
            <a:normAutofit/>
          </a:bodyPr>
          <a:lstStyle/>
          <a:p>
            <a:pPr>
              <a:buFont typeface="Wingdings" panose="05000000000000000000" pitchFamily="2" charset="2"/>
              <a:buChar char="ü"/>
            </a:pPr>
            <a:r>
              <a:rPr kumimoji="1" lang="ja-JP" altLang="en-US" sz="3200" dirty="0"/>
              <a:t> 学会や研究会質疑の変化</a:t>
            </a:r>
            <a:endParaRPr kumimoji="1" lang="en-US" altLang="ja-JP" sz="3200" dirty="0"/>
          </a:p>
          <a:p>
            <a:pPr lvl="1">
              <a:buFont typeface="Arial" panose="020B0604020202020204" pitchFamily="34" charset="0"/>
              <a:buChar char="•"/>
            </a:pPr>
            <a:r>
              <a:rPr lang="ja-JP" altLang="en-US" sz="3000" dirty="0"/>
              <a:t>対面質疑とチャット質疑</a:t>
            </a:r>
            <a:endParaRPr kumimoji="1" lang="en-US" altLang="ja-JP" sz="3000" dirty="0"/>
          </a:p>
          <a:p>
            <a:pPr lvl="2">
              <a:buFont typeface="Arial" panose="020B0604020202020204" pitchFamily="34" charset="0"/>
              <a:buChar char="•"/>
            </a:pPr>
            <a:r>
              <a:rPr kumimoji="1" lang="ja-JP" altLang="en-US" sz="2800" dirty="0"/>
              <a:t>チャット座長の出現</a:t>
            </a:r>
            <a:endParaRPr kumimoji="1" lang="en-US" altLang="ja-JP" sz="2800" dirty="0"/>
          </a:p>
          <a:p>
            <a:pPr lvl="1">
              <a:buFont typeface="Arial" panose="020B0604020202020204" pitchFamily="34" charset="0"/>
              <a:buChar char="•"/>
            </a:pPr>
            <a:r>
              <a:rPr lang="ja-JP" altLang="en-US" sz="3000" dirty="0"/>
              <a:t>参加タイミングの制約を受けにくい</a:t>
            </a:r>
            <a:endParaRPr lang="en-US" altLang="ja-JP" sz="3000" dirty="0"/>
          </a:p>
        </p:txBody>
      </p:sp>
      <p:sp>
        <p:nvSpPr>
          <p:cNvPr id="4" name="スライド番号プレースホルダー 3">
            <a:extLst>
              <a:ext uri="{FF2B5EF4-FFF2-40B4-BE49-F238E27FC236}">
                <a16:creationId xmlns:a16="http://schemas.microsoft.com/office/drawing/2014/main" id="{F6916F24-E8BE-4C7F-A465-DE326B323EAD}"/>
              </a:ext>
            </a:extLst>
          </p:cNvPr>
          <p:cNvSpPr>
            <a:spLocks noGrp="1"/>
          </p:cNvSpPr>
          <p:nvPr>
            <p:ph type="sldNum" sz="quarter" idx="12"/>
          </p:nvPr>
        </p:nvSpPr>
        <p:spPr/>
        <p:txBody>
          <a:bodyPr/>
          <a:lstStyle/>
          <a:p>
            <a:fld id="{6AF0F2EE-D892-45C3-B794-9F74112E7F57}" type="slidenum">
              <a:rPr kumimoji="1" lang="ja-JP" altLang="en-US" smtClean="0"/>
              <a:t>18</a:t>
            </a:fld>
            <a:endParaRPr kumimoji="1" lang="ja-JP" altLang="en-US"/>
          </a:p>
        </p:txBody>
      </p:sp>
    </p:spTree>
    <p:extLst>
      <p:ext uri="{BB962C8B-B14F-4D97-AF65-F5344CB8AC3E}">
        <p14:creationId xmlns:p14="http://schemas.microsoft.com/office/powerpoint/2010/main" val="898627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descr="スクリーンショットの画面&#10;&#10;自動的に生成された説明">
            <a:extLst>
              <a:ext uri="{FF2B5EF4-FFF2-40B4-BE49-F238E27FC236}">
                <a16:creationId xmlns:a16="http://schemas.microsoft.com/office/drawing/2014/main" id="{C693A23D-3483-4AF6-9605-280D3ECB3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570888"/>
            <a:ext cx="12115800" cy="5482398"/>
          </a:xfrm>
          <a:prstGeom prst="rect">
            <a:avLst/>
          </a:prstGeom>
        </p:spPr>
      </p:pic>
      <p:sp>
        <p:nvSpPr>
          <p:cNvPr id="2" name="スライド番号プレースホルダー 1">
            <a:extLst>
              <a:ext uri="{FF2B5EF4-FFF2-40B4-BE49-F238E27FC236}">
                <a16:creationId xmlns:a16="http://schemas.microsoft.com/office/drawing/2014/main" id="{325805A5-616C-446D-8DE1-6A42FCF0F1BA}"/>
              </a:ext>
            </a:extLst>
          </p:cNvPr>
          <p:cNvSpPr>
            <a:spLocks noGrp="1"/>
          </p:cNvSpPr>
          <p:nvPr>
            <p:ph type="sldNum" sz="quarter" idx="12"/>
          </p:nvPr>
        </p:nvSpPr>
        <p:spPr>
          <a:xfrm>
            <a:off x="10634135" y="6356350"/>
            <a:ext cx="1530927" cy="365125"/>
          </a:xfrm>
        </p:spPr>
        <p:txBody>
          <a:bodyPr>
            <a:normAutofit/>
          </a:bodyPr>
          <a:lstStyle/>
          <a:p>
            <a:pPr>
              <a:spcAft>
                <a:spcPts val="600"/>
              </a:spcAft>
            </a:pPr>
            <a:fld id="{6AF0F2EE-D892-45C3-B794-9F74112E7F57}" type="slidenum">
              <a:rPr kumimoji="1" lang="ja-JP" altLang="en-US" smtClean="0"/>
              <a:pPr>
                <a:spcAft>
                  <a:spcPts val="600"/>
                </a:spcAft>
              </a:pPr>
              <a:t>19</a:t>
            </a:fld>
            <a:endParaRPr kumimoji="1" lang="ja-JP" altLang="en-US"/>
          </a:p>
        </p:txBody>
      </p:sp>
      <p:sp>
        <p:nvSpPr>
          <p:cNvPr id="5" name="四角形: 角を丸くする 4">
            <a:extLst>
              <a:ext uri="{FF2B5EF4-FFF2-40B4-BE49-F238E27FC236}">
                <a16:creationId xmlns:a16="http://schemas.microsoft.com/office/drawing/2014/main" id="{1B527746-436D-44CC-B87D-6E27DB58EE90}"/>
              </a:ext>
            </a:extLst>
          </p:cNvPr>
          <p:cNvSpPr/>
          <p:nvPr/>
        </p:nvSpPr>
        <p:spPr>
          <a:xfrm>
            <a:off x="50800" y="2742332"/>
            <a:ext cx="825500" cy="25486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AD2D6577-EAEF-440D-826E-BA48FAA0946A}"/>
              </a:ext>
            </a:extLst>
          </p:cNvPr>
          <p:cNvSpPr/>
          <p:nvPr/>
        </p:nvSpPr>
        <p:spPr>
          <a:xfrm>
            <a:off x="1993900" y="4964832"/>
            <a:ext cx="4533900" cy="61046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722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B5637C-FBCA-45BC-8FDA-1E65A4D755F5}"/>
              </a:ext>
            </a:extLst>
          </p:cNvPr>
          <p:cNvSpPr>
            <a:spLocks noGrp="1"/>
          </p:cNvSpPr>
          <p:nvPr>
            <p:ph type="title"/>
          </p:nvPr>
        </p:nvSpPr>
        <p:spPr/>
        <p:txBody>
          <a:bodyPr/>
          <a:lstStyle/>
          <a:p>
            <a:r>
              <a:rPr kumimoji="1" lang="ja-JP" altLang="en-US" dirty="0"/>
              <a:t>はじめに</a:t>
            </a:r>
          </a:p>
        </p:txBody>
      </p:sp>
      <p:sp>
        <p:nvSpPr>
          <p:cNvPr id="3" name="テキスト プレースホルダー 2">
            <a:extLst>
              <a:ext uri="{FF2B5EF4-FFF2-40B4-BE49-F238E27FC236}">
                <a16:creationId xmlns:a16="http://schemas.microsoft.com/office/drawing/2014/main" id="{43EC0CAF-1AD0-4898-9AEE-A16363BAC68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B2CD964-5550-4AF8-A113-9433988406E2}"/>
              </a:ext>
            </a:extLst>
          </p:cNvPr>
          <p:cNvSpPr>
            <a:spLocks noGrp="1"/>
          </p:cNvSpPr>
          <p:nvPr>
            <p:ph type="sldNum" sz="quarter" idx="12"/>
          </p:nvPr>
        </p:nvSpPr>
        <p:spPr/>
        <p:txBody>
          <a:bodyPr/>
          <a:lstStyle/>
          <a:p>
            <a:fld id="{6AF0F2EE-D892-45C3-B794-9F74112E7F57}" type="slidenum">
              <a:rPr kumimoji="1" lang="ja-JP" altLang="en-US" smtClean="0"/>
              <a:t>2</a:t>
            </a:fld>
            <a:endParaRPr kumimoji="1" lang="ja-JP" altLang="en-US"/>
          </a:p>
        </p:txBody>
      </p:sp>
    </p:spTree>
    <p:extLst>
      <p:ext uri="{BB962C8B-B14F-4D97-AF65-F5344CB8AC3E}">
        <p14:creationId xmlns:p14="http://schemas.microsoft.com/office/powerpoint/2010/main" val="3872532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C361E-75AA-4C69-B021-189407731D32}"/>
              </a:ext>
            </a:extLst>
          </p:cNvPr>
          <p:cNvSpPr>
            <a:spLocks noGrp="1"/>
          </p:cNvSpPr>
          <p:nvPr>
            <p:ph type="title"/>
          </p:nvPr>
        </p:nvSpPr>
        <p:spPr/>
        <p:txBody>
          <a:bodyPr/>
          <a:lstStyle/>
          <a:p>
            <a:r>
              <a:rPr kumimoji="1" lang="ja-JP" altLang="en-US" dirty="0"/>
              <a:t>活用事例</a:t>
            </a:r>
            <a:br>
              <a:rPr kumimoji="1" lang="en-US" altLang="ja-JP" dirty="0"/>
            </a:br>
            <a:r>
              <a:rPr kumimoji="1" lang="ja-JP" altLang="en-US" dirty="0"/>
              <a:t>＜ </a:t>
            </a:r>
            <a:r>
              <a:rPr kumimoji="1" lang="en-US" altLang="ja-JP" dirty="0"/>
              <a:t>Slack</a:t>
            </a:r>
            <a:r>
              <a:rPr kumimoji="1" lang="ja-JP" altLang="en-US" dirty="0"/>
              <a:t>＞</a:t>
            </a:r>
          </a:p>
        </p:txBody>
      </p:sp>
      <p:sp>
        <p:nvSpPr>
          <p:cNvPr id="3" name="コンテンツ プレースホルダー 2">
            <a:extLst>
              <a:ext uri="{FF2B5EF4-FFF2-40B4-BE49-F238E27FC236}">
                <a16:creationId xmlns:a16="http://schemas.microsoft.com/office/drawing/2014/main" id="{C16365A5-6391-4280-9D9C-C861E638AC9C}"/>
              </a:ext>
            </a:extLst>
          </p:cNvPr>
          <p:cNvSpPr>
            <a:spLocks noGrp="1"/>
          </p:cNvSpPr>
          <p:nvPr>
            <p:ph idx="1"/>
          </p:nvPr>
        </p:nvSpPr>
        <p:spPr/>
        <p:txBody>
          <a:bodyPr>
            <a:normAutofit/>
          </a:bodyPr>
          <a:lstStyle/>
          <a:p>
            <a:pPr>
              <a:buFont typeface="Wingdings" panose="05000000000000000000" pitchFamily="2" charset="2"/>
              <a:buChar char="ü"/>
            </a:pPr>
            <a:r>
              <a:rPr kumimoji="1" lang="ja-JP" altLang="en-US" sz="3200" dirty="0"/>
              <a:t> 経費精算承認</a:t>
            </a:r>
            <a:endParaRPr kumimoji="1" lang="en-US" altLang="ja-JP" sz="3200" dirty="0"/>
          </a:p>
          <a:p>
            <a:pPr>
              <a:buFont typeface="Wingdings" panose="05000000000000000000" pitchFamily="2" charset="2"/>
              <a:buChar char="ü"/>
            </a:pPr>
            <a:r>
              <a:rPr lang="ja-JP" altLang="en-US" sz="3200" dirty="0"/>
              <a:t>タスク管理ツール</a:t>
            </a:r>
            <a:endParaRPr lang="en-US" altLang="ja-JP" sz="3200" dirty="0"/>
          </a:p>
          <a:p>
            <a:pPr>
              <a:buFont typeface="Wingdings" panose="05000000000000000000" pitchFamily="2" charset="2"/>
              <a:buChar char="ü"/>
            </a:pPr>
            <a:endParaRPr lang="en-US" altLang="ja-JP" sz="3200" dirty="0"/>
          </a:p>
        </p:txBody>
      </p:sp>
      <p:sp>
        <p:nvSpPr>
          <p:cNvPr id="4" name="スライド番号プレースホルダー 3">
            <a:extLst>
              <a:ext uri="{FF2B5EF4-FFF2-40B4-BE49-F238E27FC236}">
                <a16:creationId xmlns:a16="http://schemas.microsoft.com/office/drawing/2014/main" id="{F6916F24-E8BE-4C7F-A465-DE326B323EAD}"/>
              </a:ext>
            </a:extLst>
          </p:cNvPr>
          <p:cNvSpPr>
            <a:spLocks noGrp="1"/>
          </p:cNvSpPr>
          <p:nvPr>
            <p:ph type="sldNum" sz="quarter" idx="12"/>
          </p:nvPr>
        </p:nvSpPr>
        <p:spPr/>
        <p:txBody>
          <a:bodyPr/>
          <a:lstStyle/>
          <a:p>
            <a:fld id="{6AF0F2EE-D892-45C3-B794-9F74112E7F57}" type="slidenum">
              <a:rPr kumimoji="1" lang="ja-JP" altLang="en-US" smtClean="0"/>
              <a:t>20</a:t>
            </a:fld>
            <a:endParaRPr kumimoji="1" lang="ja-JP" altLang="en-US"/>
          </a:p>
        </p:txBody>
      </p:sp>
    </p:spTree>
    <p:extLst>
      <p:ext uri="{BB962C8B-B14F-4D97-AF65-F5344CB8AC3E}">
        <p14:creationId xmlns:p14="http://schemas.microsoft.com/office/powerpoint/2010/main" val="549146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C361E-75AA-4C69-B021-189407731D32}"/>
              </a:ext>
            </a:extLst>
          </p:cNvPr>
          <p:cNvSpPr>
            <a:spLocks noGrp="1"/>
          </p:cNvSpPr>
          <p:nvPr>
            <p:ph type="title"/>
          </p:nvPr>
        </p:nvSpPr>
        <p:spPr/>
        <p:txBody>
          <a:bodyPr/>
          <a:lstStyle/>
          <a:p>
            <a:r>
              <a:rPr kumimoji="1" lang="ja-JP" altLang="en-US" dirty="0"/>
              <a:t>活用事例③</a:t>
            </a:r>
            <a:br>
              <a:rPr kumimoji="1" lang="en-US" altLang="ja-JP" dirty="0"/>
            </a:br>
            <a:r>
              <a:rPr kumimoji="1" lang="ja-JP" altLang="en-US" sz="3200" dirty="0"/>
              <a:t>＜ </a:t>
            </a:r>
            <a:r>
              <a:rPr lang="en-US" altLang="ja-JP" sz="3200" dirty="0"/>
              <a:t>Instagram</a:t>
            </a:r>
            <a:r>
              <a:rPr kumimoji="1" lang="ja-JP" altLang="en-US" sz="3200" dirty="0"/>
              <a:t>＞</a:t>
            </a:r>
          </a:p>
        </p:txBody>
      </p:sp>
      <p:sp>
        <p:nvSpPr>
          <p:cNvPr id="4" name="スライド番号プレースホルダー 3">
            <a:extLst>
              <a:ext uri="{FF2B5EF4-FFF2-40B4-BE49-F238E27FC236}">
                <a16:creationId xmlns:a16="http://schemas.microsoft.com/office/drawing/2014/main" id="{F6916F24-E8BE-4C7F-A465-DE326B323EAD}"/>
              </a:ext>
            </a:extLst>
          </p:cNvPr>
          <p:cNvSpPr>
            <a:spLocks noGrp="1"/>
          </p:cNvSpPr>
          <p:nvPr>
            <p:ph type="sldNum" sz="quarter" idx="12"/>
          </p:nvPr>
        </p:nvSpPr>
        <p:spPr/>
        <p:txBody>
          <a:bodyPr/>
          <a:lstStyle/>
          <a:p>
            <a:fld id="{6AF0F2EE-D892-45C3-B794-9F74112E7F57}" type="slidenum">
              <a:rPr kumimoji="1" lang="ja-JP" altLang="en-US" smtClean="0"/>
              <a:t>21</a:t>
            </a:fld>
            <a:endParaRPr kumimoji="1" lang="ja-JP" altLang="en-US"/>
          </a:p>
        </p:txBody>
      </p:sp>
      <p:pic>
        <p:nvPicPr>
          <p:cNvPr id="6" name="グラフィックス 5" descr="疑問符">
            <a:extLst>
              <a:ext uri="{FF2B5EF4-FFF2-40B4-BE49-F238E27FC236}">
                <a16:creationId xmlns:a16="http://schemas.microsoft.com/office/drawing/2014/main" id="{F8644E17-1DD2-4765-8AA6-D4885D6124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8500" y="2603500"/>
            <a:ext cx="1422400" cy="1422400"/>
          </a:xfrm>
          <a:prstGeom prst="rect">
            <a:avLst/>
          </a:prstGeom>
        </p:spPr>
      </p:pic>
    </p:spTree>
    <p:extLst>
      <p:ext uri="{BB962C8B-B14F-4D97-AF65-F5344CB8AC3E}">
        <p14:creationId xmlns:p14="http://schemas.microsoft.com/office/powerpoint/2010/main" val="2165238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F23042-4B70-4876-AA8B-E6726C634E3E}"/>
              </a:ext>
            </a:extLst>
          </p:cNvPr>
          <p:cNvSpPr>
            <a:spLocks noGrp="1"/>
          </p:cNvSpPr>
          <p:nvPr>
            <p:ph type="title"/>
          </p:nvPr>
        </p:nvSpPr>
        <p:spPr/>
        <p:txBody>
          <a:bodyPr/>
          <a:lstStyle/>
          <a:p>
            <a:r>
              <a:rPr kumimoji="1" lang="en-US" altLang="ja-JP" dirty="0"/>
              <a:t>Instagram</a:t>
            </a:r>
            <a:r>
              <a:rPr kumimoji="1" lang="ja-JP" altLang="en-US" dirty="0"/>
              <a:t>とは</a:t>
            </a:r>
          </a:p>
        </p:txBody>
      </p:sp>
      <p:sp>
        <p:nvSpPr>
          <p:cNvPr id="4" name="スライド番号プレースホルダー 3">
            <a:extLst>
              <a:ext uri="{FF2B5EF4-FFF2-40B4-BE49-F238E27FC236}">
                <a16:creationId xmlns:a16="http://schemas.microsoft.com/office/drawing/2014/main" id="{E427CF45-9025-4DCD-8887-B7AFF8EC581C}"/>
              </a:ext>
            </a:extLst>
          </p:cNvPr>
          <p:cNvSpPr>
            <a:spLocks noGrp="1"/>
          </p:cNvSpPr>
          <p:nvPr>
            <p:ph type="sldNum" sz="quarter" idx="12"/>
          </p:nvPr>
        </p:nvSpPr>
        <p:spPr/>
        <p:txBody>
          <a:bodyPr/>
          <a:lstStyle/>
          <a:p>
            <a:fld id="{6AF0F2EE-D892-45C3-B794-9F74112E7F57}" type="slidenum">
              <a:rPr kumimoji="1" lang="ja-JP" altLang="en-US" smtClean="0"/>
              <a:t>22</a:t>
            </a:fld>
            <a:endParaRPr kumimoji="1" lang="ja-JP" altLang="en-US"/>
          </a:p>
        </p:txBody>
      </p:sp>
      <p:pic>
        <p:nvPicPr>
          <p:cNvPr id="5" name="図 4">
            <a:extLst>
              <a:ext uri="{FF2B5EF4-FFF2-40B4-BE49-F238E27FC236}">
                <a16:creationId xmlns:a16="http://schemas.microsoft.com/office/drawing/2014/main" id="{E922EFB7-B5D1-4067-9748-2524891A1297}"/>
              </a:ext>
            </a:extLst>
          </p:cNvPr>
          <p:cNvPicPr>
            <a:picLocks noChangeAspect="1"/>
          </p:cNvPicPr>
          <p:nvPr/>
        </p:nvPicPr>
        <p:blipFill>
          <a:blip r:embed="rId3"/>
          <a:stretch>
            <a:fillRect/>
          </a:stretch>
        </p:blipFill>
        <p:spPr>
          <a:xfrm>
            <a:off x="6025703" y="864108"/>
            <a:ext cx="3435797" cy="5859944"/>
          </a:xfrm>
          <a:prstGeom prst="rect">
            <a:avLst/>
          </a:prstGeom>
        </p:spPr>
      </p:pic>
      <p:sp>
        <p:nvSpPr>
          <p:cNvPr id="11" name="吹き出し: 線 10">
            <a:extLst>
              <a:ext uri="{FF2B5EF4-FFF2-40B4-BE49-F238E27FC236}">
                <a16:creationId xmlns:a16="http://schemas.microsoft.com/office/drawing/2014/main" id="{B27287CE-A2C7-4CC7-90F8-DE9B9D4D6EBE}"/>
              </a:ext>
            </a:extLst>
          </p:cNvPr>
          <p:cNvSpPr/>
          <p:nvPr/>
        </p:nvSpPr>
        <p:spPr>
          <a:xfrm>
            <a:off x="3787717" y="864108"/>
            <a:ext cx="2638815" cy="839130"/>
          </a:xfrm>
          <a:prstGeom prst="borderCallout1">
            <a:avLst>
              <a:gd name="adj1" fmla="val 115140"/>
              <a:gd name="adj2" fmla="val 89187"/>
              <a:gd name="adj3" fmla="val 159305"/>
              <a:gd name="adj4" fmla="val 108880"/>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b="1" dirty="0">
                <a:solidFill>
                  <a:srgbClr val="FF0000"/>
                </a:solidFill>
              </a:rPr>
              <a:t>Instagram</a:t>
            </a:r>
          </a:p>
          <a:p>
            <a:pPr algn="ctr"/>
            <a:r>
              <a:rPr kumimoji="1" lang="ja-JP" altLang="en-US" sz="2000" b="1" dirty="0">
                <a:solidFill>
                  <a:srgbClr val="FF0000"/>
                </a:solidFill>
              </a:rPr>
              <a:t>（インスタグラム）</a:t>
            </a:r>
            <a:endParaRPr kumimoji="1" lang="en-US" altLang="ja-JP" sz="2000" b="1" dirty="0">
              <a:solidFill>
                <a:srgbClr val="FF0000"/>
              </a:solidFill>
            </a:endParaRPr>
          </a:p>
        </p:txBody>
      </p:sp>
    </p:spTree>
    <p:extLst>
      <p:ext uri="{BB962C8B-B14F-4D97-AF65-F5344CB8AC3E}">
        <p14:creationId xmlns:p14="http://schemas.microsoft.com/office/powerpoint/2010/main" val="1273093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632639-B30C-4E12-8187-12F8D1A74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descr="スクリーンショットの画面&#10;&#10;自動的に生成された説明">
            <a:extLst>
              <a:ext uri="{FF2B5EF4-FFF2-40B4-BE49-F238E27FC236}">
                <a16:creationId xmlns:a16="http://schemas.microsoft.com/office/drawing/2014/main" id="{D1E4CD28-5716-4E90-8B5A-B177FD12B298}"/>
              </a:ext>
            </a:extLst>
          </p:cNvPr>
          <p:cNvPicPr>
            <a:picLocks noChangeAspect="1"/>
          </p:cNvPicPr>
          <p:nvPr/>
        </p:nvPicPr>
        <p:blipFill>
          <a:blip r:embed="rId3"/>
          <a:stretch>
            <a:fillRect/>
          </a:stretch>
        </p:blipFill>
        <p:spPr>
          <a:xfrm>
            <a:off x="1693333" y="643467"/>
            <a:ext cx="3069168" cy="6138336"/>
          </a:xfrm>
          <a:prstGeom prst="rect">
            <a:avLst/>
          </a:prstGeom>
        </p:spPr>
      </p:pic>
      <p:pic>
        <p:nvPicPr>
          <p:cNvPr id="4" name="図 3">
            <a:extLst>
              <a:ext uri="{FF2B5EF4-FFF2-40B4-BE49-F238E27FC236}">
                <a16:creationId xmlns:a16="http://schemas.microsoft.com/office/drawing/2014/main" id="{A790FC29-22F6-42DE-A3FB-AEEAE75049CF}"/>
              </a:ext>
            </a:extLst>
          </p:cNvPr>
          <p:cNvPicPr>
            <a:picLocks noChangeAspect="1"/>
          </p:cNvPicPr>
          <p:nvPr/>
        </p:nvPicPr>
        <p:blipFill>
          <a:blip r:embed="rId4"/>
          <a:stretch>
            <a:fillRect/>
          </a:stretch>
        </p:blipFill>
        <p:spPr>
          <a:xfrm>
            <a:off x="7306732" y="643467"/>
            <a:ext cx="3069168" cy="6138336"/>
          </a:xfrm>
          <a:prstGeom prst="rect">
            <a:avLst/>
          </a:prstGeom>
        </p:spPr>
      </p:pic>
      <p:sp>
        <p:nvSpPr>
          <p:cNvPr id="2" name="スライド番号プレースホルダー 1">
            <a:extLst>
              <a:ext uri="{FF2B5EF4-FFF2-40B4-BE49-F238E27FC236}">
                <a16:creationId xmlns:a16="http://schemas.microsoft.com/office/drawing/2014/main" id="{3BDF9090-840D-4D44-8B9D-DE753409DE60}"/>
              </a:ext>
            </a:extLst>
          </p:cNvPr>
          <p:cNvSpPr>
            <a:spLocks noGrp="1"/>
          </p:cNvSpPr>
          <p:nvPr>
            <p:ph type="sldNum" sz="quarter" idx="12"/>
          </p:nvPr>
        </p:nvSpPr>
        <p:spPr>
          <a:xfrm>
            <a:off x="10017605" y="6356350"/>
            <a:ext cx="1530927" cy="365125"/>
          </a:xfrm>
        </p:spPr>
        <p:txBody>
          <a:bodyPr>
            <a:normAutofit/>
          </a:bodyPr>
          <a:lstStyle/>
          <a:p>
            <a:pPr>
              <a:spcAft>
                <a:spcPts val="600"/>
              </a:spcAft>
            </a:pPr>
            <a:fld id="{6AF0F2EE-D892-45C3-B794-9F74112E7F57}" type="slidenum">
              <a:rPr kumimoji="1" lang="ja-JP" altLang="en-US" smtClean="0"/>
              <a:pPr>
                <a:spcAft>
                  <a:spcPts val="600"/>
                </a:spcAft>
              </a:pPr>
              <a:t>23</a:t>
            </a:fld>
            <a:endParaRPr kumimoji="1" lang="ja-JP" altLang="en-US"/>
          </a:p>
        </p:txBody>
      </p:sp>
    </p:spTree>
    <p:extLst>
      <p:ext uri="{BB962C8B-B14F-4D97-AF65-F5344CB8AC3E}">
        <p14:creationId xmlns:p14="http://schemas.microsoft.com/office/powerpoint/2010/main" val="1282391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632639-B30C-4E12-8187-12F8D1A74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スライド番号プレースホルダー 1">
            <a:extLst>
              <a:ext uri="{FF2B5EF4-FFF2-40B4-BE49-F238E27FC236}">
                <a16:creationId xmlns:a16="http://schemas.microsoft.com/office/drawing/2014/main" id="{98DE599F-4FA2-4337-A803-76C4FDDE58C4}"/>
              </a:ext>
            </a:extLst>
          </p:cNvPr>
          <p:cNvSpPr>
            <a:spLocks noGrp="1"/>
          </p:cNvSpPr>
          <p:nvPr>
            <p:ph type="sldNum" sz="quarter" idx="12"/>
          </p:nvPr>
        </p:nvSpPr>
        <p:spPr>
          <a:xfrm>
            <a:off x="10017605" y="6356350"/>
            <a:ext cx="1530927" cy="365125"/>
          </a:xfrm>
        </p:spPr>
        <p:txBody>
          <a:bodyPr>
            <a:normAutofit/>
          </a:bodyPr>
          <a:lstStyle/>
          <a:p>
            <a:pPr>
              <a:spcAft>
                <a:spcPts val="600"/>
              </a:spcAft>
            </a:pPr>
            <a:fld id="{6AF0F2EE-D892-45C3-B794-9F74112E7F57}" type="slidenum">
              <a:rPr kumimoji="1" lang="ja-JP" altLang="en-US" smtClean="0"/>
              <a:pPr>
                <a:spcAft>
                  <a:spcPts val="600"/>
                </a:spcAft>
              </a:pPr>
              <a:t>24</a:t>
            </a:fld>
            <a:endParaRPr kumimoji="1" lang="ja-JP" altLang="en-US"/>
          </a:p>
        </p:txBody>
      </p:sp>
      <p:sp>
        <p:nvSpPr>
          <p:cNvPr id="5" name="正方形/長方形 4">
            <a:extLst>
              <a:ext uri="{FF2B5EF4-FFF2-40B4-BE49-F238E27FC236}">
                <a16:creationId xmlns:a16="http://schemas.microsoft.com/office/drawing/2014/main" id="{61BF9AEC-623C-47B3-9C03-B2A98303446E}"/>
              </a:ext>
            </a:extLst>
          </p:cNvPr>
          <p:cNvSpPr/>
          <p:nvPr/>
        </p:nvSpPr>
        <p:spPr>
          <a:xfrm>
            <a:off x="8940800" y="1206500"/>
            <a:ext cx="876300" cy="177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B147A7D-E99D-4D86-8956-C64590D5C3AD}"/>
              </a:ext>
            </a:extLst>
          </p:cNvPr>
          <p:cNvSpPr/>
          <p:nvPr/>
        </p:nvSpPr>
        <p:spPr>
          <a:xfrm>
            <a:off x="-4936" y="0"/>
            <a:ext cx="12192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tLang="ja-JP" sz="10000"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8" name="タイトル 1">
            <a:extLst>
              <a:ext uri="{FF2B5EF4-FFF2-40B4-BE49-F238E27FC236}">
                <a16:creationId xmlns:a16="http://schemas.microsoft.com/office/drawing/2014/main" id="{49A0C02B-C624-4C4F-85FD-579CBFDE582D}"/>
              </a:ext>
            </a:extLst>
          </p:cNvPr>
          <p:cNvSpPr txBox="1">
            <a:spLocks/>
          </p:cNvSpPr>
          <p:nvPr/>
        </p:nvSpPr>
        <p:spPr>
          <a:xfrm>
            <a:off x="2413000" y="1992312"/>
            <a:ext cx="7772400" cy="1470025"/>
          </a:xfrm>
          <a:prstGeom prst="rect">
            <a:avLst/>
          </a:prstGeom>
        </p:spPr>
        <p:txBody>
          <a:bodyPr>
            <a:noAutofit/>
          </a:bodyPr>
          <a:lstStyle>
            <a:lvl1pPr algn="l" defTabSz="914400" rtl="0" eaLnBrk="1" latinLnBrk="0" hangingPunct="1">
              <a:lnSpc>
                <a:spcPct val="90000"/>
              </a:lnSpc>
              <a:spcBef>
                <a:spcPct val="0"/>
              </a:spcBef>
              <a:buNone/>
              <a:defRPr kumimoji="1" sz="3600" kern="1200" spc="-60" baseline="0">
                <a:solidFill>
                  <a:srgbClr val="FFFFFF"/>
                </a:solidFill>
                <a:latin typeface="+mj-lt"/>
                <a:ea typeface="+mj-ea"/>
                <a:cs typeface="+mj-cs"/>
              </a:defRPr>
            </a:lvl1pPr>
          </a:lstStyle>
          <a:p>
            <a:r>
              <a:rPr lang="ja-JP" altLang="en-US" sz="5400" dirty="0">
                <a:solidFill>
                  <a:schemeClr val="bg1">
                    <a:lumMod val="75000"/>
                  </a:schemeClr>
                </a:solidFill>
              </a:rPr>
              <a:t>講演時は検索画面及び「＃図書館」で検索した画面を投影</a:t>
            </a:r>
          </a:p>
        </p:txBody>
      </p:sp>
    </p:spTree>
    <p:extLst>
      <p:ext uri="{BB962C8B-B14F-4D97-AF65-F5344CB8AC3E}">
        <p14:creationId xmlns:p14="http://schemas.microsoft.com/office/powerpoint/2010/main" val="88643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txBox="1">
            <a:spLocks/>
          </p:cNvSpPr>
          <p:nvPr/>
        </p:nvSpPr>
        <p:spPr>
          <a:xfrm>
            <a:off x="1362522" y="1730153"/>
            <a:ext cx="9505056" cy="27387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6000" dirty="0">
                <a:solidFill>
                  <a:prstClr val="black">
                    <a:lumMod val="75000"/>
                    <a:lumOff val="25000"/>
                  </a:prstClr>
                </a:solidFill>
                <a:latin typeface="Segoe UI"/>
                <a:ea typeface="メイリオ"/>
              </a:rPr>
              <a:t>Instagram</a:t>
            </a:r>
            <a:r>
              <a:rPr lang="ja-JP" altLang="en-US" sz="6000" dirty="0">
                <a:solidFill>
                  <a:prstClr val="black">
                    <a:lumMod val="75000"/>
                    <a:lumOff val="25000"/>
                  </a:prstClr>
                </a:solidFill>
                <a:latin typeface="Segoe UI"/>
                <a:ea typeface="メイリオ"/>
              </a:rPr>
              <a:t>における</a:t>
            </a:r>
            <a:endParaRPr lang="en-US" altLang="ja-JP" sz="6000" dirty="0">
              <a:solidFill>
                <a:prstClr val="black">
                  <a:lumMod val="75000"/>
                  <a:lumOff val="25000"/>
                </a:prstClr>
              </a:solidFill>
              <a:latin typeface="Segoe UI"/>
              <a:ea typeface="メイリオ"/>
            </a:endParaRPr>
          </a:p>
          <a:p>
            <a:r>
              <a:rPr lang="ja-JP" altLang="en-US" sz="6000" dirty="0">
                <a:solidFill>
                  <a:prstClr val="black">
                    <a:lumMod val="75000"/>
                    <a:lumOff val="25000"/>
                  </a:prstClr>
                </a:solidFill>
                <a:latin typeface="Segoe UI"/>
                <a:ea typeface="メイリオ"/>
              </a:rPr>
              <a:t>「＃図書館」</a:t>
            </a:r>
            <a:endParaRPr lang="en-US" altLang="ja-JP" sz="6000" dirty="0">
              <a:solidFill>
                <a:prstClr val="black">
                  <a:lumMod val="75000"/>
                  <a:lumOff val="25000"/>
                </a:prstClr>
              </a:solidFill>
              <a:latin typeface="Segoe UI"/>
              <a:ea typeface="メイリオ"/>
            </a:endParaRPr>
          </a:p>
        </p:txBody>
      </p:sp>
      <p:sp>
        <p:nvSpPr>
          <p:cNvPr id="5" name="サブタイトル 2"/>
          <p:cNvSpPr txBox="1">
            <a:spLocks/>
          </p:cNvSpPr>
          <p:nvPr/>
        </p:nvSpPr>
        <p:spPr>
          <a:xfrm>
            <a:off x="1836862" y="5661248"/>
            <a:ext cx="8856984"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r"/>
            <a:r>
              <a:rPr lang="ja-JP" altLang="en-US" sz="4000" b="1" dirty="0">
                <a:solidFill>
                  <a:prstClr val="white">
                    <a:lumMod val="50000"/>
                  </a:prstClr>
                </a:solidFill>
                <a:latin typeface="Segoe UI"/>
                <a:ea typeface="メイリオ"/>
              </a:rPr>
              <a:t> </a:t>
            </a:r>
            <a:r>
              <a:rPr lang="ja-JP" altLang="ja-JP" sz="4000" b="1" dirty="0">
                <a:solidFill>
                  <a:prstClr val="black">
                    <a:lumMod val="65000"/>
                    <a:lumOff val="35000"/>
                  </a:prstClr>
                </a:solidFill>
                <a:latin typeface="Segoe UI"/>
                <a:ea typeface="メイリオ"/>
              </a:rPr>
              <a:t>佐藤翔</a:t>
            </a:r>
            <a:r>
              <a:rPr lang="ja-JP" altLang="en-US" sz="4000" b="1" dirty="0">
                <a:solidFill>
                  <a:prstClr val="black">
                    <a:lumMod val="65000"/>
                    <a:lumOff val="35000"/>
                  </a:prstClr>
                </a:solidFill>
                <a:latin typeface="Segoe UI"/>
                <a:ea typeface="メイリオ"/>
              </a:rPr>
              <a:t>（同志社大学）</a:t>
            </a:r>
            <a:endParaRPr lang="en-US" altLang="ja-JP" sz="4000" dirty="0">
              <a:solidFill>
                <a:prstClr val="white">
                  <a:lumMod val="50000"/>
                </a:prstClr>
              </a:solidFill>
              <a:latin typeface="Segoe UI"/>
              <a:ea typeface="メイリオ"/>
            </a:endParaRPr>
          </a:p>
          <a:p>
            <a:pPr algn="r"/>
            <a:endParaRPr lang="ja-JP" altLang="en-US" sz="4000" dirty="0">
              <a:solidFill>
                <a:prstClr val="black"/>
              </a:solidFill>
              <a:latin typeface="Segoe UI"/>
              <a:ea typeface="メイリオ"/>
            </a:endParaRPr>
          </a:p>
        </p:txBody>
      </p:sp>
      <p:sp>
        <p:nvSpPr>
          <p:cNvPr id="7" name="テキスト ボックス 6"/>
          <p:cNvSpPr txBox="1">
            <a:spLocks noChangeArrowheads="1"/>
          </p:cNvSpPr>
          <p:nvPr/>
        </p:nvSpPr>
        <p:spPr bwMode="auto">
          <a:xfrm>
            <a:off x="1775521" y="214314"/>
            <a:ext cx="8715375" cy="1138773"/>
          </a:xfrm>
          <a:prstGeom prst="rect">
            <a:avLst/>
          </a:prstGeom>
          <a:noFill/>
          <a:ln w="9525">
            <a:noFill/>
            <a:miter lim="800000"/>
            <a:headEnd/>
            <a:tailEnd/>
          </a:ln>
        </p:spPr>
        <p:txBody>
          <a:bodyPr>
            <a:spAutoFit/>
          </a:bodyPr>
          <a:lstStyle/>
          <a:p>
            <a:pPr algn="r" defTabSz="914400"/>
            <a:r>
              <a:rPr kumimoji="1" lang="ja-JP" altLang="en-US" sz="2000" dirty="0">
                <a:solidFill>
                  <a:prstClr val="black">
                    <a:lumMod val="65000"/>
                    <a:lumOff val="35000"/>
                  </a:prstClr>
                </a:solidFill>
                <a:latin typeface="Segoe UI"/>
                <a:ea typeface="メイリオ"/>
              </a:rPr>
              <a:t>神奈川県資料室研究会主催図書館総合展フォーラム</a:t>
            </a:r>
            <a:endParaRPr kumimoji="1" lang="en-US" altLang="ja-JP" sz="2000" dirty="0">
              <a:solidFill>
                <a:prstClr val="black">
                  <a:lumMod val="65000"/>
                  <a:lumOff val="35000"/>
                </a:prstClr>
              </a:solidFill>
              <a:latin typeface="Segoe UI"/>
              <a:ea typeface="メイリオ"/>
            </a:endParaRPr>
          </a:p>
          <a:p>
            <a:pPr algn="r" defTabSz="914400"/>
            <a:r>
              <a:rPr kumimoji="1" lang="ja-JP" altLang="en-US" sz="2000" dirty="0">
                <a:solidFill>
                  <a:prstClr val="black">
                    <a:lumMod val="65000"/>
                    <a:lumOff val="35000"/>
                  </a:prstClr>
                </a:solidFill>
                <a:latin typeface="Segoe UI"/>
                <a:ea typeface="メイリオ"/>
              </a:rPr>
              <a:t>「コミュニケーションツールを知ろう～これからはじめる人のために～」</a:t>
            </a:r>
            <a:endParaRPr kumimoji="1" lang="en-US" altLang="ja-JP" sz="2000" dirty="0">
              <a:solidFill>
                <a:prstClr val="black">
                  <a:lumMod val="65000"/>
                  <a:lumOff val="35000"/>
                </a:prstClr>
              </a:solidFill>
              <a:latin typeface="Segoe UI"/>
              <a:ea typeface="メイリオ"/>
            </a:endParaRPr>
          </a:p>
          <a:p>
            <a:pPr algn="r" defTabSz="914400"/>
            <a:r>
              <a:rPr kumimoji="1" lang="ja-JP" altLang="en-US" sz="2800" dirty="0">
                <a:solidFill>
                  <a:prstClr val="black">
                    <a:lumMod val="65000"/>
                    <a:lumOff val="35000"/>
                  </a:prstClr>
                </a:solidFill>
                <a:latin typeface="Segoe UI"/>
                <a:ea typeface="メイリオ"/>
              </a:rPr>
              <a:t>　</a:t>
            </a:r>
            <a:r>
              <a:rPr kumimoji="1" lang="en-US" altLang="ja-JP" sz="2800" dirty="0">
                <a:solidFill>
                  <a:prstClr val="black">
                    <a:lumMod val="65000"/>
                    <a:lumOff val="35000"/>
                  </a:prstClr>
                </a:solidFill>
                <a:latin typeface="Segoe UI"/>
                <a:ea typeface="メイリオ"/>
              </a:rPr>
              <a:t>2019.11.14</a:t>
            </a:r>
            <a:endParaRPr kumimoji="1" lang="ja-JP" altLang="en-US" sz="2800" dirty="0">
              <a:solidFill>
                <a:prstClr val="black">
                  <a:lumMod val="65000"/>
                  <a:lumOff val="35000"/>
                </a:prstClr>
              </a:solidFill>
              <a:latin typeface="Segoe UI"/>
              <a:ea typeface="メイリオ"/>
            </a:endParaRPr>
          </a:p>
        </p:txBody>
      </p:sp>
    </p:spTree>
    <p:extLst>
      <p:ext uri="{BB962C8B-B14F-4D97-AF65-F5344CB8AC3E}">
        <p14:creationId xmlns:p14="http://schemas.microsoft.com/office/powerpoint/2010/main" val="3118936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2192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endParaRPr kumimoji="1" lang="en-US" altLang="ja-JP" sz="100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4" name="スライド番号プレースホルダ 3"/>
          <p:cNvSpPr>
            <a:spLocks noGrp="1"/>
          </p:cNvSpPr>
          <p:nvPr>
            <p:ph type="sldNum" sz="quarter" idx="12"/>
          </p:nvPr>
        </p:nvSpPr>
        <p:spPr/>
        <p:txBody>
          <a:bodyPr/>
          <a:lstStyle/>
          <a:p>
            <a:pPr defTabSz="914400"/>
            <a:fld id="{0E0062BF-BDA1-4E39-899E-D32EC3D80D51}" type="slidenum">
              <a:rPr kumimoji="1" lang="ja-JP" altLang="en-US">
                <a:solidFill>
                  <a:prstClr val="black">
                    <a:tint val="75000"/>
                  </a:prstClr>
                </a:solidFill>
                <a:latin typeface="Segoe UI"/>
                <a:ea typeface="メイリオ"/>
              </a:rPr>
              <a:pPr defTabSz="914400"/>
              <a:t>26</a:t>
            </a:fld>
            <a:endParaRPr kumimoji="1" lang="ja-JP" altLang="en-US">
              <a:solidFill>
                <a:prstClr val="black">
                  <a:tint val="75000"/>
                </a:prstClr>
              </a:solidFill>
              <a:latin typeface="Segoe UI"/>
              <a:ea typeface="メイリオ"/>
            </a:endParaRPr>
          </a:p>
        </p:txBody>
      </p:sp>
      <p:sp>
        <p:nvSpPr>
          <p:cNvPr id="10" name="タイトル 1">
            <a:extLst>
              <a:ext uri="{FF2B5EF4-FFF2-40B4-BE49-F238E27FC236}">
                <a16:creationId xmlns:a16="http://schemas.microsoft.com/office/drawing/2014/main" id="{F4F0F167-9DEB-4B25-B871-F2C242C88FBE}"/>
              </a:ext>
            </a:extLst>
          </p:cNvPr>
          <p:cNvSpPr>
            <a:spLocks noGrp="1"/>
          </p:cNvSpPr>
          <p:nvPr>
            <p:ph type="ctrTitle"/>
          </p:nvPr>
        </p:nvSpPr>
        <p:spPr>
          <a:xfrm>
            <a:off x="2527300" y="2693987"/>
            <a:ext cx="7772400" cy="1470025"/>
          </a:xfrm>
        </p:spPr>
        <p:txBody>
          <a:bodyPr>
            <a:noAutofit/>
          </a:bodyPr>
          <a:lstStyle/>
          <a:p>
            <a:r>
              <a:rPr lang="ja-JP" altLang="en-US" sz="5400" dirty="0">
                <a:solidFill>
                  <a:schemeClr val="bg1">
                    <a:lumMod val="75000"/>
                  </a:schemeClr>
                </a:solidFill>
              </a:rPr>
              <a:t>講演時は武雄市図書館で撮影されたスタバの</a:t>
            </a:r>
            <a:br>
              <a:rPr lang="en-US" altLang="ja-JP" sz="5400" dirty="0">
                <a:solidFill>
                  <a:schemeClr val="bg1">
                    <a:lumMod val="75000"/>
                  </a:schemeClr>
                </a:solidFill>
              </a:rPr>
            </a:br>
            <a:r>
              <a:rPr lang="ja-JP" altLang="en-US" sz="5400" dirty="0">
                <a:solidFill>
                  <a:schemeClr val="bg1">
                    <a:lumMod val="75000"/>
                  </a:schemeClr>
                </a:solidFill>
              </a:rPr>
              <a:t>コーヒーの投稿を投影</a:t>
            </a:r>
            <a:endParaRPr kumimoji="1" lang="ja-JP" altLang="en-US" sz="5400" dirty="0">
              <a:solidFill>
                <a:schemeClr val="bg1">
                  <a:lumMod val="75000"/>
                </a:schemeClr>
              </a:solidFill>
            </a:endParaRPr>
          </a:p>
        </p:txBody>
      </p:sp>
    </p:spTree>
    <p:extLst>
      <p:ext uri="{BB962C8B-B14F-4D97-AF65-F5344CB8AC3E}">
        <p14:creationId xmlns:p14="http://schemas.microsoft.com/office/powerpoint/2010/main" val="1253211901"/>
      </p:ext>
    </p:extLst>
  </p:cSld>
  <p:clrMapOvr>
    <a:masterClrMapping/>
  </p:clrMapOvr>
  <p:transition advTm="13653"/>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rmAutofit/>
          </a:bodyPr>
          <a:lstStyle/>
          <a:p>
            <a:pPr algn="l"/>
            <a:r>
              <a:rPr lang="en-US" altLang="ja-JP" sz="4800" b="1" dirty="0">
                <a:solidFill>
                  <a:schemeClr val="tx1">
                    <a:lumMod val="65000"/>
                    <a:lumOff val="35000"/>
                  </a:schemeClr>
                </a:solidFill>
              </a:rPr>
              <a:t>Instagram</a:t>
            </a:r>
            <a:r>
              <a:rPr lang="ja-JP" altLang="en-US" sz="4800" b="1" dirty="0">
                <a:solidFill>
                  <a:schemeClr val="tx1">
                    <a:lumMod val="65000"/>
                    <a:lumOff val="35000"/>
                  </a:schemeClr>
                </a:solidFill>
              </a:rPr>
              <a:t>投稿の３類型</a:t>
            </a: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27</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r>
              <a:rPr lang="ja-JP" altLang="en-US" b="1" dirty="0">
                <a:solidFill>
                  <a:prstClr val="black">
                    <a:lumMod val="75000"/>
                    <a:lumOff val="25000"/>
                  </a:prstClr>
                </a:solidFill>
                <a:latin typeface="メイリオ" pitchFamily="50" charset="-128"/>
                <a:ea typeface="メイリオ" pitchFamily="50" charset="-128"/>
                <a:cs typeface="メイリオ" pitchFamily="50" charset="-128"/>
              </a:rPr>
              <a:t>１．カジュアル写真：</a:t>
            </a:r>
            <a:r>
              <a:rPr lang="en-US" altLang="ja-JP" b="1" dirty="0">
                <a:solidFill>
                  <a:prstClr val="black">
                    <a:lumMod val="75000"/>
                    <a:lumOff val="25000"/>
                  </a:prstClr>
                </a:solidFill>
                <a:latin typeface="メイリオ" pitchFamily="50" charset="-128"/>
                <a:ea typeface="メイリオ" pitchFamily="50" charset="-128"/>
                <a:cs typeface="メイリオ" pitchFamily="50" charset="-128"/>
              </a:rPr>
              <a:t>80%</a:t>
            </a:r>
          </a:p>
          <a:p>
            <a:pPr>
              <a:lnSpc>
                <a:spcPct val="150000"/>
              </a:lnSpc>
            </a:pPr>
            <a:r>
              <a:rPr lang="ja-JP" altLang="en-US" dirty="0">
                <a:solidFill>
                  <a:prstClr val="black">
                    <a:lumMod val="75000"/>
                    <a:lumOff val="25000"/>
                  </a:prstClr>
                </a:solidFill>
                <a:latin typeface="メイリオ" pitchFamily="50" charset="-128"/>
                <a:ea typeface="メイリオ" pitchFamily="50" charset="-128"/>
                <a:cs typeface="メイリオ" pitchFamily="50" charset="-128"/>
              </a:rPr>
              <a:t>２．プロフェッショナル写真：</a:t>
            </a:r>
            <a:r>
              <a:rPr lang="en-US" altLang="ja-JP" dirty="0">
                <a:solidFill>
                  <a:prstClr val="black">
                    <a:lumMod val="75000"/>
                    <a:lumOff val="25000"/>
                  </a:prstClr>
                </a:solidFill>
                <a:latin typeface="メイリオ" pitchFamily="50" charset="-128"/>
                <a:ea typeface="メイリオ" pitchFamily="50" charset="-128"/>
                <a:cs typeface="メイリオ" pitchFamily="50" charset="-128"/>
              </a:rPr>
              <a:t>11%</a:t>
            </a:r>
          </a:p>
          <a:p>
            <a:pPr>
              <a:lnSpc>
                <a:spcPct val="150000"/>
              </a:lnSpc>
            </a:pPr>
            <a:r>
              <a:rPr lang="ja-JP" altLang="en-US" dirty="0">
                <a:solidFill>
                  <a:prstClr val="black">
                    <a:lumMod val="75000"/>
                    <a:lumOff val="25000"/>
                  </a:prstClr>
                </a:solidFill>
                <a:latin typeface="メイリオ" pitchFamily="50" charset="-128"/>
                <a:ea typeface="メイリオ" pitchFamily="50" charset="-128"/>
                <a:cs typeface="メイリオ" pitchFamily="50" charset="-128"/>
              </a:rPr>
              <a:t>３．デザイン写真：</a:t>
            </a:r>
            <a:r>
              <a:rPr lang="en-US" altLang="ja-JP" dirty="0">
                <a:solidFill>
                  <a:prstClr val="black">
                    <a:lumMod val="75000"/>
                    <a:lumOff val="25000"/>
                  </a:prstClr>
                </a:solidFill>
                <a:latin typeface="メイリオ" pitchFamily="50" charset="-128"/>
                <a:ea typeface="メイリオ" pitchFamily="50" charset="-128"/>
                <a:cs typeface="メイリオ" pitchFamily="50" charset="-128"/>
              </a:rPr>
              <a:t>9%</a:t>
            </a:r>
          </a:p>
          <a:p>
            <a:pPr lvl="1">
              <a:lnSpc>
                <a:spcPct val="150000"/>
              </a:lnSpc>
            </a:pPr>
            <a:r>
              <a:rPr lang="ja-JP" altLang="en-US" sz="2000" dirty="0">
                <a:solidFill>
                  <a:prstClr val="black">
                    <a:lumMod val="75000"/>
                    <a:lumOff val="25000"/>
                  </a:prstClr>
                </a:solidFill>
                <a:latin typeface="メイリオ" pitchFamily="50" charset="-128"/>
                <a:ea typeface="メイリオ" pitchFamily="50" charset="-128"/>
                <a:cs typeface="メイリオ" pitchFamily="50" charset="-128"/>
              </a:rPr>
              <a:t>出典：</a:t>
            </a:r>
            <a:r>
              <a:rPr lang="en-US" altLang="ja-JP" sz="2000" dirty="0">
                <a:solidFill>
                  <a:prstClr val="black">
                    <a:lumMod val="75000"/>
                    <a:lumOff val="25000"/>
                  </a:prstClr>
                </a:solidFill>
                <a:latin typeface="メイリオ" pitchFamily="50" charset="-128"/>
                <a:ea typeface="メイリオ" pitchFamily="50" charset="-128"/>
                <a:cs typeface="メイリオ" pitchFamily="50" charset="-128"/>
              </a:rPr>
              <a:t>Lev Manovich, “Instagram and Contemporary Image,” 2017 http://manovich.net/index.php/projects/instagram-and-contemporary-image</a:t>
            </a:r>
          </a:p>
        </p:txBody>
      </p:sp>
    </p:spTree>
    <p:extLst>
      <p:ext uri="{BB962C8B-B14F-4D97-AF65-F5344CB8AC3E}">
        <p14:creationId xmlns:p14="http://schemas.microsoft.com/office/powerpoint/2010/main" val="38115378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defTabSz="914400"/>
            <a:fld id="{0E0062BF-BDA1-4E39-899E-D32EC3D80D51}" type="slidenum">
              <a:rPr kumimoji="1" lang="ja-JP" altLang="en-US">
                <a:solidFill>
                  <a:prstClr val="black">
                    <a:tint val="75000"/>
                  </a:prstClr>
                </a:solidFill>
                <a:latin typeface="Segoe UI"/>
                <a:ea typeface="メイリオ"/>
              </a:rPr>
              <a:pPr defTabSz="914400"/>
              <a:t>28</a:t>
            </a:fld>
            <a:endParaRPr kumimoji="1" lang="ja-JP" altLang="en-US">
              <a:solidFill>
                <a:prstClr val="black">
                  <a:tint val="75000"/>
                </a:prstClr>
              </a:solidFill>
              <a:latin typeface="Segoe UI"/>
              <a:ea typeface="メイリオ"/>
            </a:endParaRPr>
          </a:p>
        </p:txBody>
      </p:sp>
      <p:sp>
        <p:nvSpPr>
          <p:cNvPr id="9" name="正方形/長方形 8"/>
          <p:cNvSpPr/>
          <p:nvPr/>
        </p:nvSpPr>
        <p:spPr>
          <a:xfrm>
            <a:off x="0" y="0"/>
            <a:ext cx="12192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endParaRPr kumimoji="1" lang="en-US" altLang="ja-JP" sz="7200" dirty="0">
              <a:solidFill>
                <a:srgbClr val="FF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5" name="タイトル 1">
            <a:extLst>
              <a:ext uri="{FF2B5EF4-FFF2-40B4-BE49-F238E27FC236}">
                <a16:creationId xmlns:a16="http://schemas.microsoft.com/office/drawing/2014/main" id="{97E88BDE-495E-401F-952D-8880CFC45F07}"/>
              </a:ext>
            </a:extLst>
          </p:cNvPr>
          <p:cNvSpPr txBox="1">
            <a:spLocks/>
          </p:cNvSpPr>
          <p:nvPr/>
        </p:nvSpPr>
        <p:spPr>
          <a:xfrm>
            <a:off x="2286000" y="2693987"/>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dirty="0">
                <a:solidFill>
                  <a:schemeClr val="bg1">
                    <a:lumMod val="75000"/>
                  </a:schemeClr>
                </a:solidFill>
              </a:rPr>
              <a:t>講演時はカジュアル写真の例を投影</a:t>
            </a:r>
          </a:p>
        </p:txBody>
      </p:sp>
    </p:spTree>
    <p:extLst>
      <p:ext uri="{BB962C8B-B14F-4D97-AF65-F5344CB8AC3E}">
        <p14:creationId xmlns:p14="http://schemas.microsoft.com/office/powerpoint/2010/main" val="3748498081"/>
      </p:ext>
    </p:extLst>
  </p:cSld>
  <p:clrMapOvr>
    <a:masterClrMapping/>
  </p:clrMapOvr>
  <p:transition advTm="13653"/>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rmAutofit/>
          </a:bodyPr>
          <a:lstStyle/>
          <a:p>
            <a:pPr algn="l"/>
            <a:r>
              <a:rPr lang="ja-JP" altLang="en-US" sz="4800" b="1" dirty="0">
                <a:solidFill>
                  <a:schemeClr val="tx1">
                    <a:lumMod val="65000"/>
                    <a:lumOff val="35000"/>
                  </a:schemeClr>
                </a:solidFill>
              </a:rPr>
              <a:t>カジュアル写真</a:t>
            </a: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29</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r>
              <a:rPr lang="ja-JP" altLang="en-US" dirty="0">
                <a:solidFill>
                  <a:prstClr val="black">
                    <a:lumMod val="75000"/>
                    <a:lumOff val="25000"/>
                  </a:prstClr>
                </a:solidFill>
                <a:latin typeface="メイリオ" pitchFamily="50" charset="-128"/>
                <a:ea typeface="メイリオ" pitchFamily="50" charset="-128"/>
                <a:cs typeface="メイリオ" pitchFamily="50" charset="-128"/>
              </a:rPr>
              <a:t>「記録するに値する瞬間と機会を選択し、目に見える世界と人間の生活をふるいにかけている」（</a:t>
            </a:r>
            <a:r>
              <a:rPr lang="en-US" altLang="ja-JP" dirty="0">
                <a:solidFill>
                  <a:prstClr val="black">
                    <a:lumMod val="75000"/>
                    <a:lumOff val="25000"/>
                  </a:prstClr>
                </a:solidFill>
                <a:latin typeface="メイリオ" pitchFamily="50" charset="-128"/>
                <a:ea typeface="メイリオ" pitchFamily="50" charset="-128"/>
                <a:cs typeface="メイリオ" pitchFamily="50" charset="-128"/>
              </a:rPr>
              <a:t>L. Manovich</a:t>
            </a:r>
            <a:r>
              <a:rPr lang="ja-JP" altLang="en-US" dirty="0">
                <a:solidFill>
                  <a:prstClr val="black">
                    <a:lumMod val="75000"/>
                    <a:lumOff val="25000"/>
                  </a:prstClr>
                </a:solidFill>
                <a:latin typeface="メイリオ" pitchFamily="50" charset="-128"/>
                <a:ea typeface="メイリオ" pitchFamily="50" charset="-128"/>
                <a:cs typeface="メイリオ" pitchFamily="50" charset="-128"/>
              </a:rPr>
              <a:t>）</a:t>
            </a:r>
            <a:endParaRPr lang="en-US" altLang="ja-JP" dirty="0">
              <a:solidFill>
                <a:prstClr val="black">
                  <a:lumMod val="75000"/>
                  <a:lumOff val="2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75000"/>
                    <a:lumOff val="25000"/>
                  </a:prstClr>
                </a:solidFill>
                <a:latin typeface="メイリオ" pitchFamily="50" charset="-128"/>
                <a:ea typeface="メイリオ" pitchFamily="50" charset="-128"/>
                <a:cs typeface="メイリオ" pitchFamily="50" charset="-128"/>
              </a:rPr>
              <a:t>記録・共有の価値があると判断されたもの</a:t>
            </a:r>
            <a:endParaRPr lang="en-US" altLang="ja-JP" dirty="0">
              <a:solidFill>
                <a:prstClr val="black">
                  <a:lumMod val="75000"/>
                  <a:lumOff val="2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75000"/>
                    <a:lumOff val="25000"/>
                  </a:prstClr>
                </a:solidFill>
                <a:latin typeface="メイリオ" pitchFamily="50" charset="-128"/>
                <a:ea typeface="メイリオ" pitchFamily="50" charset="-128"/>
                <a:cs typeface="メイリオ" pitchFamily="50" charset="-128"/>
              </a:rPr>
              <a:t>投稿者の価値判断の結果を示す</a:t>
            </a:r>
            <a:endParaRPr lang="en-US" altLang="ja-JP" dirty="0">
              <a:solidFill>
                <a:prstClr val="black">
                  <a:lumMod val="75000"/>
                  <a:lumOff val="2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9259789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195CFC-C683-484D-AD15-A7A77B3DA191}"/>
              </a:ext>
            </a:extLst>
          </p:cNvPr>
          <p:cNvSpPr>
            <a:spLocks noGrp="1"/>
          </p:cNvSpPr>
          <p:nvPr>
            <p:ph type="title"/>
          </p:nvPr>
        </p:nvSpPr>
        <p:spPr/>
        <p:txBody>
          <a:bodyPr/>
          <a:lstStyle/>
          <a:p>
            <a:r>
              <a:rPr kumimoji="1" lang="ja-JP" altLang="en-US" dirty="0"/>
              <a:t>神資研とは</a:t>
            </a:r>
          </a:p>
        </p:txBody>
      </p:sp>
      <p:pic>
        <p:nvPicPr>
          <p:cNvPr id="7" name="コンテンツ プレースホルダー 6" descr="スクリーンショットの画面&#10;&#10;自動的に生成された説明">
            <a:extLst>
              <a:ext uri="{FF2B5EF4-FFF2-40B4-BE49-F238E27FC236}">
                <a16:creationId xmlns:a16="http://schemas.microsoft.com/office/drawing/2014/main" id="{5701D376-83F5-4192-971C-5D7E2A2146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7339" y="773161"/>
            <a:ext cx="6633761" cy="4214166"/>
          </a:xfrm>
          <a:ln>
            <a:solidFill>
              <a:schemeClr val="bg1">
                <a:lumMod val="85000"/>
              </a:schemeClr>
            </a:solidFill>
          </a:ln>
        </p:spPr>
      </p:pic>
      <p:sp>
        <p:nvSpPr>
          <p:cNvPr id="4" name="スライド番号プレースホルダー 3">
            <a:extLst>
              <a:ext uri="{FF2B5EF4-FFF2-40B4-BE49-F238E27FC236}">
                <a16:creationId xmlns:a16="http://schemas.microsoft.com/office/drawing/2014/main" id="{45A31E44-9FEA-4E9D-9F2C-B3F62C4522D9}"/>
              </a:ext>
            </a:extLst>
          </p:cNvPr>
          <p:cNvSpPr>
            <a:spLocks noGrp="1"/>
          </p:cNvSpPr>
          <p:nvPr>
            <p:ph type="sldNum" sz="quarter" idx="12"/>
          </p:nvPr>
        </p:nvSpPr>
        <p:spPr/>
        <p:txBody>
          <a:bodyPr/>
          <a:lstStyle/>
          <a:p>
            <a:fld id="{6AF0F2EE-D892-45C3-B794-9F74112E7F57}" type="slidenum">
              <a:rPr kumimoji="1" lang="ja-JP" altLang="en-US" smtClean="0"/>
              <a:t>3</a:t>
            </a:fld>
            <a:endParaRPr kumimoji="1" lang="ja-JP" altLang="en-US"/>
          </a:p>
        </p:txBody>
      </p:sp>
      <p:sp>
        <p:nvSpPr>
          <p:cNvPr id="8" name="テキスト ボックス 7">
            <a:extLst>
              <a:ext uri="{FF2B5EF4-FFF2-40B4-BE49-F238E27FC236}">
                <a16:creationId xmlns:a16="http://schemas.microsoft.com/office/drawing/2014/main" id="{778EFA9B-B223-4233-BFA1-EC230A877083}"/>
              </a:ext>
            </a:extLst>
          </p:cNvPr>
          <p:cNvSpPr txBox="1"/>
          <p:nvPr/>
        </p:nvSpPr>
        <p:spPr>
          <a:xfrm>
            <a:off x="26938" y="6114267"/>
            <a:ext cx="10848804" cy="646331"/>
          </a:xfrm>
          <a:prstGeom prst="rect">
            <a:avLst/>
          </a:prstGeom>
          <a:noFill/>
        </p:spPr>
        <p:txBody>
          <a:bodyPr wrap="none" rtlCol="0">
            <a:spAutoFit/>
          </a:bodyPr>
          <a:lstStyle/>
          <a:p>
            <a:r>
              <a:rPr kumimoji="1" lang="ja-JP" altLang="en-US" dirty="0"/>
              <a:t>参考）神奈川県資料室研究会</a:t>
            </a:r>
            <a:r>
              <a:rPr kumimoji="1" lang="en-US" altLang="ja-JP" dirty="0"/>
              <a:t>, </a:t>
            </a:r>
            <a:r>
              <a:rPr kumimoji="1" lang="en-US" altLang="ja-JP" dirty="0">
                <a:hlinkClick r:id="rId4"/>
              </a:rPr>
              <a:t>https://saas01.netcommons.net/shinshiken/htdocs/?page_id=17</a:t>
            </a:r>
            <a:r>
              <a:rPr kumimoji="1" lang="en-US" altLang="ja-JP" dirty="0"/>
              <a:t> </a:t>
            </a:r>
            <a:r>
              <a:rPr kumimoji="1" lang="ja-JP" altLang="en-US" dirty="0"/>
              <a:t>（</a:t>
            </a:r>
            <a:r>
              <a:rPr kumimoji="1" lang="en-US" altLang="ja-JP" dirty="0"/>
              <a:t>2019/11/11</a:t>
            </a:r>
            <a:r>
              <a:rPr kumimoji="1" lang="ja-JP" altLang="en-US" dirty="0"/>
              <a:t>）</a:t>
            </a:r>
            <a:endParaRPr kumimoji="1" lang="en-US" altLang="ja-JP" dirty="0"/>
          </a:p>
          <a:p>
            <a:r>
              <a:rPr kumimoji="1" lang="ja-JP" altLang="en-US" dirty="0"/>
              <a:t>参考）</a:t>
            </a:r>
            <a:r>
              <a:rPr kumimoji="1" lang="en-US" altLang="ja-JP" dirty="0"/>
              <a:t>Twitter, </a:t>
            </a:r>
            <a:r>
              <a:rPr kumimoji="1" lang="en-US" altLang="ja-JP" dirty="0">
                <a:hlinkClick r:id="rId5"/>
              </a:rPr>
              <a:t>https://twitter.com/shinshiken</a:t>
            </a:r>
            <a:r>
              <a:rPr kumimoji="1" lang="en-US" altLang="ja-JP" dirty="0"/>
              <a:t>, </a:t>
            </a:r>
            <a:r>
              <a:rPr kumimoji="1" lang="ja-JP" altLang="en-US" dirty="0"/>
              <a:t>（</a:t>
            </a:r>
            <a:r>
              <a:rPr kumimoji="1" lang="en-US" altLang="ja-JP" dirty="0"/>
              <a:t>2019/11/11</a:t>
            </a:r>
            <a:r>
              <a:rPr kumimoji="1" lang="ja-JP" altLang="en-US" dirty="0"/>
              <a:t>）</a:t>
            </a:r>
          </a:p>
        </p:txBody>
      </p:sp>
      <p:pic>
        <p:nvPicPr>
          <p:cNvPr id="9" name="図 8">
            <a:extLst>
              <a:ext uri="{FF2B5EF4-FFF2-40B4-BE49-F238E27FC236}">
                <a16:creationId xmlns:a16="http://schemas.microsoft.com/office/drawing/2014/main" id="{13F61178-F85D-4042-AFA5-7AFC3D56D6BA}"/>
              </a:ext>
            </a:extLst>
          </p:cNvPr>
          <p:cNvPicPr>
            <a:picLocks noChangeAspect="1"/>
          </p:cNvPicPr>
          <p:nvPr/>
        </p:nvPicPr>
        <p:blipFill>
          <a:blip r:embed="rId6"/>
          <a:stretch>
            <a:fillRect/>
          </a:stretch>
        </p:blipFill>
        <p:spPr>
          <a:xfrm>
            <a:off x="7851000" y="1496356"/>
            <a:ext cx="3932199" cy="4601183"/>
          </a:xfrm>
          <a:prstGeom prst="rect">
            <a:avLst/>
          </a:prstGeom>
          <a:ln>
            <a:solidFill>
              <a:schemeClr val="bg1">
                <a:lumMod val="85000"/>
              </a:schemeClr>
            </a:solidFill>
          </a:ln>
        </p:spPr>
      </p:pic>
    </p:spTree>
    <p:extLst>
      <p:ext uri="{BB962C8B-B14F-4D97-AF65-F5344CB8AC3E}">
        <p14:creationId xmlns:p14="http://schemas.microsoft.com/office/powerpoint/2010/main" val="218994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p:txBody>
          <a:bodyPr/>
          <a:lstStyle/>
          <a:p>
            <a:endParaRPr kumimoji="1" lang="ja-JP" altLang="en-US"/>
          </a:p>
        </p:txBody>
      </p:sp>
      <p:sp>
        <p:nvSpPr>
          <p:cNvPr id="2" name="タイトル 1"/>
          <p:cNvSpPr>
            <a:spLocks noGrp="1"/>
          </p:cNvSpPr>
          <p:nvPr>
            <p:ph type="ctrTitle"/>
          </p:nvPr>
        </p:nvSpPr>
        <p:spPr>
          <a:xfrm>
            <a:off x="1524000" y="2564906"/>
            <a:ext cx="9144000" cy="2520279"/>
          </a:xfrm>
          <a:solidFill>
            <a:schemeClr val="bg1">
              <a:alpha val="70000"/>
            </a:schemeClr>
          </a:solidFill>
        </p:spPr>
        <p:txBody>
          <a:bodyPr>
            <a:noAutofit/>
          </a:bodyPr>
          <a:lstStyle/>
          <a:p>
            <a:pPr>
              <a:lnSpc>
                <a:spcPct val="150000"/>
              </a:lnSpc>
            </a:pPr>
            <a:r>
              <a:rPr lang="ja-JP" altLang="en-US" sz="6000" b="1" dirty="0">
                <a:solidFill>
                  <a:schemeClr val="tx1">
                    <a:lumMod val="65000"/>
                    <a:lumOff val="35000"/>
                  </a:schemeClr>
                </a:solidFill>
              </a:rPr>
              <a:t>図書館の「どこ」に</a:t>
            </a:r>
            <a:br>
              <a:rPr lang="en-US" altLang="ja-JP" sz="6000" b="1" dirty="0">
                <a:solidFill>
                  <a:schemeClr val="tx1">
                    <a:lumMod val="65000"/>
                    <a:lumOff val="35000"/>
                  </a:schemeClr>
                </a:solidFill>
              </a:rPr>
            </a:br>
            <a:r>
              <a:rPr lang="ja-JP" altLang="en-US" sz="6000" b="1" dirty="0">
                <a:solidFill>
                  <a:schemeClr val="tx1">
                    <a:lumMod val="65000"/>
                    <a:lumOff val="35000"/>
                  </a:schemeClr>
                </a:solidFill>
              </a:rPr>
              <a:t>記録・共有の価値が</a:t>
            </a:r>
            <a:br>
              <a:rPr lang="en-US" altLang="ja-JP" sz="6000" b="1" dirty="0">
                <a:solidFill>
                  <a:schemeClr val="tx1">
                    <a:lumMod val="65000"/>
                    <a:lumOff val="35000"/>
                  </a:schemeClr>
                </a:solidFill>
              </a:rPr>
            </a:br>
            <a:r>
              <a:rPr lang="ja-JP" altLang="en-US" sz="6000" b="1" dirty="0">
                <a:solidFill>
                  <a:schemeClr val="tx1">
                    <a:lumMod val="65000"/>
                    <a:lumOff val="35000"/>
                  </a:schemeClr>
                </a:solidFill>
              </a:rPr>
              <a:t>認められているのか</a:t>
            </a:r>
            <a:br>
              <a:rPr lang="en-US" altLang="ja-JP" sz="6000" b="1" dirty="0">
                <a:solidFill>
                  <a:schemeClr val="tx1">
                    <a:lumMod val="65000"/>
                    <a:lumOff val="35000"/>
                  </a:schemeClr>
                </a:solidFill>
              </a:rPr>
            </a:br>
            <a:endParaRPr lang="ja-JP" altLang="en-US" sz="6000" b="1" dirty="0">
              <a:solidFill>
                <a:schemeClr val="tx1">
                  <a:lumMod val="65000"/>
                  <a:lumOff val="35000"/>
                </a:schemeClr>
              </a:solidFill>
            </a:endParaRPr>
          </a:p>
        </p:txBody>
      </p:sp>
    </p:spTree>
    <p:extLst>
      <p:ext uri="{BB962C8B-B14F-4D97-AF65-F5344CB8AC3E}">
        <p14:creationId xmlns:p14="http://schemas.microsoft.com/office/powerpoint/2010/main" val="3166218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rmAutofit/>
          </a:bodyPr>
          <a:lstStyle/>
          <a:p>
            <a:pPr algn="l"/>
            <a:r>
              <a:rPr lang="ja-JP" altLang="en-US" sz="4800" b="1" dirty="0">
                <a:solidFill>
                  <a:schemeClr val="tx1">
                    <a:lumMod val="65000"/>
                    <a:lumOff val="35000"/>
                  </a:schemeClr>
                </a:solidFill>
              </a:rPr>
              <a:t>データ収集</a:t>
            </a: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31</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図書館」が付与された投稿</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2017</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年</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8</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月にデータ収集実施</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投稿</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URL</a:t>
            </a:r>
            <a:r>
              <a:rPr lang="ja-JP" altLang="en-US" dirty="0" err="1">
                <a:solidFill>
                  <a:prstClr val="black">
                    <a:lumMod val="65000"/>
                    <a:lumOff val="35000"/>
                  </a:prstClr>
                </a:solidFill>
                <a:latin typeface="メイリオ" pitchFamily="50" charset="-128"/>
                <a:ea typeface="メイリオ" pitchFamily="50" charset="-128"/>
                <a:cs typeface="メイリオ" pitchFamily="50" charset="-128"/>
              </a:rPr>
              <a:t>、</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投稿</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id</a:t>
            </a:r>
            <a:r>
              <a:rPr lang="ja-JP" altLang="en-US" dirty="0" err="1">
                <a:solidFill>
                  <a:prstClr val="black">
                    <a:lumMod val="65000"/>
                    <a:lumOff val="35000"/>
                  </a:prstClr>
                </a:solidFill>
                <a:latin typeface="メイリオ" pitchFamily="50" charset="-128"/>
                <a:ea typeface="メイリオ" pitchFamily="50" charset="-128"/>
                <a:cs typeface="メイリオ" pitchFamily="50" charset="-128"/>
              </a:rPr>
              <a:t>、</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投稿者</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id</a:t>
            </a:r>
            <a:r>
              <a:rPr lang="ja-JP" altLang="en-US" dirty="0" err="1">
                <a:solidFill>
                  <a:prstClr val="black">
                    <a:lumMod val="65000"/>
                    <a:lumOff val="35000"/>
                  </a:prstClr>
                </a:solidFill>
                <a:latin typeface="メイリオ" pitchFamily="50" charset="-128"/>
                <a:ea typeface="メイリオ" pitchFamily="50" charset="-128"/>
                <a:cs typeface="メイリオ" pitchFamily="50" charset="-128"/>
              </a:rPr>
              <a:t>、</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投稿日時、本人コメント、他者コメント数、「いいね！」数、画像メタデータ、画像本体</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収集投稿数：</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107,367</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件</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2484509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rmAutofit/>
          </a:bodyPr>
          <a:lstStyle/>
          <a:p>
            <a:pPr algn="l"/>
            <a:r>
              <a:rPr lang="ja-JP" altLang="en-US" sz="4800" b="1" dirty="0">
                <a:solidFill>
                  <a:schemeClr val="tx1">
                    <a:lumMod val="65000"/>
                    <a:lumOff val="35000"/>
                  </a:schemeClr>
                </a:solidFill>
              </a:rPr>
              <a:t>メタデータ分析</a:t>
            </a: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32</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対象：</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107,367</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件の投稿全件</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投稿者数（ユニーク</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id</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数）</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投稿の日時</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図書館」以外のハッシュタグ</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878466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rmAutofit/>
          </a:bodyPr>
          <a:lstStyle/>
          <a:p>
            <a:pPr algn="l"/>
            <a:r>
              <a:rPr lang="ja-JP" altLang="en-US" sz="4800" b="1" dirty="0">
                <a:solidFill>
                  <a:schemeClr val="tx1">
                    <a:lumMod val="65000"/>
                    <a:lumOff val="35000"/>
                  </a:schemeClr>
                </a:solidFill>
              </a:rPr>
              <a:t>被写体分析</a:t>
            </a: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33</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対象：無作為抽出した</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1,200</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件の投稿</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投稿画像を確認し、ラベルを付与する</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そもそも何が写っているのか？</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図書館は写っているか？</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2">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写っているなら、内観？　外観？</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2">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なにが一緒に写っている？</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4064268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p:txBody>
          <a:bodyPr/>
          <a:lstStyle/>
          <a:p>
            <a:endParaRPr kumimoji="1" lang="ja-JP" altLang="en-US"/>
          </a:p>
        </p:txBody>
      </p:sp>
      <p:sp>
        <p:nvSpPr>
          <p:cNvPr id="2" name="タイトル 1"/>
          <p:cNvSpPr>
            <a:spLocks noGrp="1"/>
          </p:cNvSpPr>
          <p:nvPr>
            <p:ph type="ctrTitle"/>
          </p:nvPr>
        </p:nvSpPr>
        <p:spPr>
          <a:xfrm>
            <a:off x="1524000" y="1916833"/>
            <a:ext cx="9144000" cy="2520279"/>
          </a:xfrm>
          <a:solidFill>
            <a:schemeClr val="bg1">
              <a:alpha val="70000"/>
            </a:schemeClr>
          </a:solidFill>
        </p:spPr>
        <p:txBody>
          <a:bodyPr>
            <a:noAutofit/>
          </a:bodyPr>
          <a:lstStyle/>
          <a:p>
            <a:pPr>
              <a:lnSpc>
                <a:spcPct val="150000"/>
              </a:lnSpc>
            </a:pPr>
            <a:r>
              <a:rPr lang="ja-JP" altLang="en-US" sz="6000" b="1" dirty="0">
                <a:solidFill>
                  <a:schemeClr val="tx1">
                    <a:lumMod val="65000"/>
                    <a:lumOff val="35000"/>
                  </a:schemeClr>
                </a:solidFill>
              </a:rPr>
              <a:t>メタデータ分析</a:t>
            </a:r>
          </a:p>
        </p:txBody>
      </p:sp>
    </p:spTree>
    <p:extLst>
      <p:ext uri="{BB962C8B-B14F-4D97-AF65-F5344CB8AC3E}">
        <p14:creationId xmlns:p14="http://schemas.microsoft.com/office/powerpoint/2010/main" val="1846152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rmAutofit/>
          </a:bodyPr>
          <a:lstStyle/>
          <a:p>
            <a:pPr algn="l"/>
            <a:r>
              <a:rPr lang="ja-JP" altLang="en-US" sz="4800" b="1" dirty="0">
                <a:solidFill>
                  <a:schemeClr val="tx1">
                    <a:lumMod val="65000"/>
                    <a:lumOff val="35000"/>
                  </a:schemeClr>
                </a:solidFill>
              </a:rPr>
              <a:t>投稿者数</a:t>
            </a: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35</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出現ユニーク</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id</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数：</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48,481</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件</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うち</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36,921</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件（約</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75.7%</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1</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回のみ投稿</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ヘビーユーザも存在</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最多投稿：</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1,363</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回</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100</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回以上投稿</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id</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65</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件</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75146204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rmAutofit/>
          </a:bodyPr>
          <a:lstStyle/>
          <a:p>
            <a:pPr algn="l"/>
            <a:r>
              <a:rPr lang="ja-JP" altLang="en-US" sz="4800" b="1" dirty="0">
                <a:solidFill>
                  <a:schemeClr val="tx1">
                    <a:lumMod val="65000"/>
                    <a:lumOff val="35000"/>
                  </a:schemeClr>
                </a:solidFill>
              </a:rPr>
              <a:t>投稿数の推移</a:t>
            </a: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36</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graphicFrame>
        <p:nvGraphicFramePr>
          <p:cNvPr id="5" name="グラフ 4"/>
          <p:cNvGraphicFramePr>
            <a:graphicFrameLocks/>
          </p:cNvGraphicFramePr>
          <p:nvPr/>
        </p:nvGraphicFramePr>
        <p:xfrm>
          <a:off x="1552491" y="1628800"/>
          <a:ext cx="8784976"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126208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Autofit/>
          </a:bodyPr>
          <a:lstStyle/>
          <a:p>
            <a:pPr algn="l"/>
            <a:r>
              <a:rPr lang="ja-JP" altLang="en-US" sz="3600" b="1" dirty="0">
                <a:solidFill>
                  <a:schemeClr val="tx1">
                    <a:lumMod val="65000"/>
                    <a:lumOff val="35000"/>
                  </a:schemeClr>
                </a:solidFill>
              </a:rPr>
              <a:t>「</a:t>
            </a:r>
            <a:r>
              <a:rPr lang="en-US" altLang="ja-JP" sz="3600" b="1" dirty="0">
                <a:solidFill>
                  <a:schemeClr val="tx1">
                    <a:lumMod val="65000"/>
                    <a:lumOff val="35000"/>
                  </a:schemeClr>
                </a:solidFill>
              </a:rPr>
              <a:t>#</a:t>
            </a:r>
            <a:r>
              <a:rPr lang="ja-JP" altLang="en-US" sz="3600" b="1" dirty="0">
                <a:solidFill>
                  <a:schemeClr val="tx1">
                    <a:lumMod val="65000"/>
                    <a:lumOff val="35000"/>
                  </a:schemeClr>
                </a:solidFill>
              </a:rPr>
              <a:t>図書館」と共起するハッシュタグ</a:t>
            </a: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37</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のべ付与数</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943,772</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件</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平均約</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8.8</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件のハッシュタグを付与</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208,995</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種類のハッシュタグが存在</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うち</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154,639</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件（約</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74%</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）は</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1</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回のみ出現</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非検索向けハッシュタグが影響？</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一方で非常に投稿回数の多いタグも</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23666894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D4189712-D856-49C9-9E28-FAE0E2A3A760}"/>
              </a:ext>
            </a:extLst>
          </p:cNvPr>
          <p:cNvSpPr/>
          <p:nvPr/>
        </p:nvSpPr>
        <p:spPr>
          <a:xfrm>
            <a:off x="-4936" y="0"/>
            <a:ext cx="12196936"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tLang="ja-JP" sz="10000"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8" name="タイトル 1">
            <a:extLst>
              <a:ext uri="{FF2B5EF4-FFF2-40B4-BE49-F238E27FC236}">
                <a16:creationId xmlns:a16="http://schemas.microsoft.com/office/drawing/2014/main" id="{32FE84F0-6946-4B6E-A1FD-B9765C977326}"/>
              </a:ext>
            </a:extLst>
          </p:cNvPr>
          <p:cNvSpPr>
            <a:spLocks noGrp="1"/>
          </p:cNvSpPr>
          <p:nvPr>
            <p:ph type="ctrTitle"/>
          </p:nvPr>
        </p:nvSpPr>
        <p:spPr>
          <a:xfrm>
            <a:off x="2194632" y="2693987"/>
            <a:ext cx="7797800" cy="1470025"/>
          </a:xfrm>
        </p:spPr>
        <p:txBody>
          <a:bodyPr>
            <a:noAutofit/>
          </a:bodyPr>
          <a:lstStyle/>
          <a:p>
            <a:r>
              <a:rPr kumimoji="1" lang="ja-JP" altLang="en-US" sz="5400" dirty="0">
                <a:solidFill>
                  <a:schemeClr val="bg1">
                    <a:lumMod val="75000"/>
                  </a:schemeClr>
                </a:solidFill>
              </a:rPr>
              <a:t>講演時は子どもが被写体になった、非検索向け</a:t>
            </a:r>
            <a:br>
              <a:rPr kumimoji="1" lang="en-US" altLang="ja-JP" sz="5400" dirty="0">
                <a:solidFill>
                  <a:schemeClr val="bg1">
                    <a:lumMod val="75000"/>
                  </a:schemeClr>
                </a:solidFill>
              </a:rPr>
            </a:br>
            <a:r>
              <a:rPr lang="ja-JP" altLang="en-US" sz="5400" dirty="0">
                <a:solidFill>
                  <a:schemeClr val="bg1">
                    <a:lumMod val="75000"/>
                  </a:schemeClr>
                </a:solidFill>
              </a:rPr>
              <a:t>ハッシュタグ付き投稿の例を投影</a:t>
            </a:r>
            <a:endParaRPr kumimoji="1" lang="ja-JP" altLang="en-US" sz="5400" dirty="0">
              <a:solidFill>
                <a:schemeClr val="bg1">
                  <a:lumMod val="75000"/>
                </a:schemeClr>
              </a:solidFill>
            </a:endParaRPr>
          </a:p>
        </p:txBody>
      </p:sp>
    </p:spTree>
    <p:extLst>
      <p:ext uri="{BB962C8B-B14F-4D97-AF65-F5344CB8AC3E}">
        <p14:creationId xmlns:p14="http://schemas.microsoft.com/office/powerpoint/2010/main" val="1127526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Autofit/>
          </a:bodyPr>
          <a:lstStyle/>
          <a:p>
            <a:pPr algn="l"/>
            <a:r>
              <a:rPr lang="ja-JP" altLang="en-US" sz="3600" b="1" dirty="0">
                <a:solidFill>
                  <a:schemeClr val="tx1">
                    <a:lumMod val="65000"/>
                    <a:lumOff val="35000"/>
                  </a:schemeClr>
                </a:solidFill>
              </a:rPr>
              <a:t>「</a:t>
            </a:r>
            <a:r>
              <a:rPr lang="en-US" altLang="ja-JP" sz="3600" b="1" dirty="0">
                <a:solidFill>
                  <a:schemeClr val="tx1">
                    <a:lumMod val="65000"/>
                    <a:lumOff val="35000"/>
                  </a:schemeClr>
                </a:solidFill>
              </a:rPr>
              <a:t>#</a:t>
            </a:r>
            <a:r>
              <a:rPr lang="ja-JP" altLang="en-US" sz="3600" b="1" dirty="0">
                <a:solidFill>
                  <a:schemeClr val="tx1">
                    <a:lumMod val="65000"/>
                    <a:lumOff val="35000"/>
                  </a:schemeClr>
                </a:solidFill>
              </a:rPr>
              <a:t>図書館」と共起するハッシュタグ</a:t>
            </a: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39</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のべ付与数</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943,772</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件</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平均約</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8.8</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件のハッシュタグを付与</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208,995</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種類のハッシュタグが存在</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うち</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154,639</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件（約</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74%</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）は</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1</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回のみ出現</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非検索向けハッシュタグが影響？</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一方で非常に投稿回数の多いタグも</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0113196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98EAFB-7ABD-4E83-9C56-173478A91C93}"/>
              </a:ext>
            </a:extLst>
          </p:cNvPr>
          <p:cNvSpPr>
            <a:spLocks noGrp="1"/>
          </p:cNvSpPr>
          <p:nvPr>
            <p:ph type="title"/>
          </p:nvPr>
        </p:nvSpPr>
        <p:spPr/>
        <p:txBody>
          <a:bodyPr/>
          <a:lstStyle/>
          <a:p>
            <a:r>
              <a:rPr kumimoji="1" lang="ja-JP" altLang="en-US" dirty="0"/>
              <a:t>一部</a:t>
            </a:r>
            <a:br>
              <a:rPr kumimoji="1" lang="en-US" altLang="ja-JP" dirty="0"/>
            </a:br>
            <a:r>
              <a:rPr kumimoji="1" lang="ja-JP" altLang="en-US" dirty="0"/>
              <a:t>活動紹介</a:t>
            </a:r>
          </a:p>
        </p:txBody>
      </p:sp>
      <p:sp>
        <p:nvSpPr>
          <p:cNvPr id="3" name="コンテンツ プレースホルダー 2">
            <a:extLst>
              <a:ext uri="{FF2B5EF4-FFF2-40B4-BE49-F238E27FC236}">
                <a16:creationId xmlns:a16="http://schemas.microsoft.com/office/drawing/2014/main" id="{B6C0FE55-3C2C-4AA3-88C9-D6CA06D73F4F}"/>
              </a:ext>
            </a:extLst>
          </p:cNvPr>
          <p:cNvSpPr>
            <a:spLocks noGrp="1"/>
          </p:cNvSpPr>
          <p:nvPr>
            <p:ph idx="1"/>
          </p:nvPr>
        </p:nvSpPr>
        <p:spPr/>
        <p:txBody>
          <a:bodyPr>
            <a:normAutofit/>
          </a:bodyPr>
          <a:lstStyle/>
          <a:p>
            <a:r>
              <a:rPr kumimoji="1" lang="ja-JP" altLang="en-US" sz="3200" dirty="0"/>
              <a:t>月例会</a:t>
            </a:r>
            <a:endParaRPr kumimoji="1" lang="en-US" altLang="ja-JP" sz="3200" dirty="0"/>
          </a:p>
          <a:p>
            <a:pPr lvl="1"/>
            <a:r>
              <a:rPr lang="ja-JP" altLang="en-US" sz="3000" dirty="0"/>
              <a:t>講演会</a:t>
            </a:r>
            <a:endParaRPr lang="en-US" altLang="ja-JP" sz="3000" dirty="0"/>
          </a:p>
          <a:p>
            <a:pPr lvl="2"/>
            <a:r>
              <a:rPr lang="ja-JP" altLang="en-US" sz="2800" dirty="0"/>
              <a:t>情報活動や資料管理の専門家を招き、知識を吸収</a:t>
            </a:r>
            <a:endParaRPr kumimoji="1" lang="en-US" altLang="ja-JP" sz="2800" dirty="0"/>
          </a:p>
          <a:p>
            <a:pPr lvl="1"/>
            <a:r>
              <a:rPr kumimoji="1" lang="ja-JP" altLang="en-US" sz="3000" dirty="0"/>
              <a:t>パネルディスカッション</a:t>
            </a:r>
            <a:endParaRPr kumimoji="1" lang="en-US" altLang="ja-JP" sz="3000" dirty="0"/>
          </a:p>
          <a:p>
            <a:pPr lvl="2"/>
            <a:r>
              <a:rPr lang="ja-JP" altLang="en-US" sz="2800" dirty="0"/>
              <a:t>テーマにふさわしい実務担当者を招き、事例紹介やディスカッションの実施</a:t>
            </a:r>
            <a:endParaRPr kumimoji="1" lang="en-US" altLang="ja-JP" sz="2800" dirty="0"/>
          </a:p>
          <a:p>
            <a:pPr lvl="1"/>
            <a:r>
              <a:rPr lang="ja-JP" altLang="en-US" sz="3000" dirty="0"/>
              <a:t>見学会</a:t>
            </a:r>
            <a:endParaRPr lang="en-US" altLang="ja-JP" sz="3000" dirty="0"/>
          </a:p>
          <a:p>
            <a:pPr lvl="2"/>
            <a:r>
              <a:rPr kumimoji="1" lang="ja-JP" altLang="en-US" sz="2800" dirty="0"/>
              <a:t>特色ある外部の情報機関、図書館等を見学</a:t>
            </a:r>
          </a:p>
        </p:txBody>
      </p:sp>
      <p:sp>
        <p:nvSpPr>
          <p:cNvPr id="4" name="スライド番号プレースホルダー 3">
            <a:extLst>
              <a:ext uri="{FF2B5EF4-FFF2-40B4-BE49-F238E27FC236}">
                <a16:creationId xmlns:a16="http://schemas.microsoft.com/office/drawing/2014/main" id="{47CA3110-64C7-4273-8049-648D97B40517}"/>
              </a:ext>
            </a:extLst>
          </p:cNvPr>
          <p:cNvSpPr>
            <a:spLocks noGrp="1"/>
          </p:cNvSpPr>
          <p:nvPr>
            <p:ph type="sldNum" sz="quarter" idx="12"/>
          </p:nvPr>
        </p:nvSpPr>
        <p:spPr/>
        <p:txBody>
          <a:bodyPr/>
          <a:lstStyle/>
          <a:p>
            <a:fld id="{6AF0F2EE-D892-45C3-B794-9F74112E7F57}" type="slidenum">
              <a:rPr kumimoji="1" lang="ja-JP" altLang="en-US" smtClean="0"/>
              <a:t>4</a:t>
            </a:fld>
            <a:endParaRPr kumimoji="1" lang="ja-JP" altLang="en-US"/>
          </a:p>
        </p:txBody>
      </p:sp>
      <p:sp>
        <p:nvSpPr>
          <p:cNvPr id="6" name="テキスト ボックス 5">
            <a:extLst>
              <a:ext uri="{FF2B5EF4-FFF2-40B4-BE49-F238E27FC236}">
                <a16:creationId xmlns:a16="http://schemas.microsoft.com/office/drawing/2014/main" id="{F111F621-1142-4FB7-9291-E592A50737B9}"/>
              </a:ext>
            </a:extLst>
          </p:cNvPr>
          <p:cNvSpPr txBox="1"/>
          <p:nvPr/>
        </p:nvSpPr>
        <p:spPr>
          <a:xfrm>
            <a:off x="-19251" y="6096350"/>
            <a:ext cx="12211251" cy="584775"/>
          </a:xfrm>
          <a:prstGeom prst="rect">
            <a:avLst/>
          </a:prstGeom>
          <a:solidFill>
            <a:schemeClr val="accent1">
              <a:lumMod val="20000"/>
              <a:lumOff val="80000"/>
            </a:schemeClr>
          </a:solidFill>
        </p:spPr>
        <p:txBody>
          <a:bodyPr wrap="square" rtlCol="0" anchor="ctr">
            <a:spAutoFit/>
          </a:bodyPr>
          <a:lstStyle/>
          <a:p>
            <a:pPr algn="ctr"/>
            <a:r>
              <a:rPr kumimoji="1" lang="ja-JP" altLang="en-US" sz="3200" dirty="0"/>
              <a:t>月</a:t>
            </a:r>
            <a:r>
              <a:rPr kumimoji="1" lang="en-US" altLang="ja-JP" sz="3200" dirty="0"/>
              <a:t>1</a:t>
            </a:r>
            <a:r>
              <a:rPr kumimoji="1" lang="ja-JP" altLang="en-US" sz="3200" dirty="0"/>
              <a:t>回、会員の要望に基づきテーマを設定しています</a:t>
            </a:r>
          </a:p>
        </p:txBody>
      </p:sp>
    </p:spTree>
    <p:extLst>
      <p:ext uri="{BB962C8B-B14F-4D97-AF65-F5344CB8AC3E}">
        <p14:creationId xmlns:p14="http://schemas.microsoft.com/office/powerpoint/2010/main" val="3616577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Autofit/>
          </a:bodyPr>
          <a:lstStyle/>
          <a:p>
            <a:pPr algn="l"/>
            <a:r>
              <a:rPr lang="ja-JP" altLang="en-US" sz="3600" b="1" dirty="0">
                <a:solidFill>
                  <a:schemeClr val="tx1">
                    <a:lumMod val="65000"/>
                    <a:lumOff val="35000"/>
                  </a:schemeClr>
                </a:solidFill>
              </a:rPr>
              <a:t>「</a:t>
            </a:r>
            <a:r>
              <a:rPr lang="en-US" altLang="ja-JP" sz="3600" b="1" dirty="0">
                <a:solidFill>
                  <a:schemeClr val="tx1">
                    <a:lumMod val="65000"/>
                    <a:lumOff val="35000"/>
                  </a:schemeClr>
                </a:solidFill>
              </a:rPr>
              <a:t>#</a:t>
            </a:r>
            <a:r>
              <a:rPr lang="ja-JP" altLang="en-US" sz="3600" b="1" dirty="0">
                <a:solidFill>
                  <a:schemeClr val="tx1">
                    <a:lumMod val="65000"/>
                    <a:lumOff val="35000"/>
                  </a:schemeClr>
                </a:solidFill>
              </a:rPr>
              <a:t>図書館」と共起するハッシュタグ</a:t>
            </a:r>
          </a:p>
        </p:txBody>
      </p:sp>
      <p:sp>
        <p:nvSpPr>
          <p:cNvPr id="3" name="コンテンツ プレースホルダー 2"/>
          <p:cNvSpPr>
            <a:spLocks noGrp="1"/>
          </p:cNvSpPr>
          <p:nvPr>
            <p:ph sz="half" idx="1"/>
          </p:nvPr>
        </p:nvSpPr>
        <p:spPr>
          <a:xfrm>
            <a:off x="1981200" y="1600200"/>
            <a:ext cx="4038600" cy="5069160"/>
          </a:xfrm>
        </p:spPr>
        <p:txBody>
          <a:bodyPr>
            <a:normAutofit fontScale="77500" lnSpcReduction="20000"/>
          </a:bodyPr>
          <a:lstStyle/>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＃読書 </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2.#</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本 </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3.#library </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4.#</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読書記録</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5.#book</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6.#</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絵本</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7.#</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読了</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8.#</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小説</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9.#</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読み聞かせ</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10.#</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読書クラブ</a:t>
            </a: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 </a:t>
            </a:r>
          </a:p>
          <a:p>
            <a:endParaRPr kumimoji="1" lang="ja-JP" altLang="en-US" dirty="0"/>
          </a:p>
        </p:txBody>
      </p:sp>
      <p:sp>
        <p:nvSpPr>
          <p:cNvPr id="4" name="コンテンツ プレースホルダー 3"/>
          <p:cNvSpPr>
            <a:spLocks noGrp="1"/>
          </p:cNvSpPr>
          <p:nvPr>
            <p:ph sz="half" idx="2"/>
          </p:nvPr>
        </p:nvSpPr>
        <p:spPr>
          <a:xfrm>
            <a:off x="6172200" y="1600200"/>
            <a:ext cx="4241242" cy="5069160"/>
          </a:xfrm>
        </p:spPr>
        <p:txBody>
          <a:bodyPr>
            <a:normAutofit fontScale="77500" lnSpcReduction="20000"/>
          </a:bodyPr>
          <a:lstStyle/>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11.</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＃勉強 </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12.#</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本が好き </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13.#</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カフェ</a:t>
            </a: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 </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14.#books</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15.#japan</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16.#reading</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17.#</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建築</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18.#bookstagram</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19.#</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読書好きな人と繋がりたい</a:t>
            </a: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 </a:t>
            </a:r>
          </a:p>
          <a:p>
            <a:endParaRPr lang="ja-JP" altLang="en-US" dirty="0"/>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40</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endParaRPr lang="en-US" altLang="ja-JP" sz="2400"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07773856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Autofit/>
          </a:bodyPr>
          <a:lstStyle/>
          <a:p>
            <a:pPr algn="l"/>
            <a:r>
              <a:rPr lang="ja-JP" altLang="en-US" sz="3600" b="1" dirty="0">
                <a:solidFill>
                  <a:schemeClr val="tx1">
                    <a:lumMod val="65000"/>
                    <a:lumOff val="35000"/>
                  </a:schemeClr>
                </a:solidFill>
              </a:rPr>
              <a:t>「</a:t>
            </a:r>
            <a:r>
              <a:rPr lang="en-US" altLang="ja-JP" sz="3600" b="1" dirty="0">
                <a:solidFill>
                  <a:schemeClr val="tx1">
                    <a:lumMod val="65000"/>
                    <a:lumOff val="35000"/>
                  </a:schemeClr>
                </a:solidFill>
              </a:rPr>
              <a:t>#</a:t>
            </a:r>
            <a:r>
              <a:rPr lang="ja-JP" altLang="en-US" sz="3600" b="1" dirty="0">
                <a:solidFill>
                  <a:schemeClr val="tx1">
                    <a:lumMod val="65000"/>
                    <a:lumOff val="35000"/>
                  </a:schemeClr>
                </a:solidFill>
              </a:rPr>
              <a:t>図書館」と共起するハッシュタグ</a:t>
            </a:r>
          </a:p>
        </p:txBody>
      </p:sp>
      <p:sp>
        <p:nvSpPr>
          <p:cNvPr id="3" name="コンテンツ プレースホルダー 2"/>
          <p:cNvSpPr>
            <a:spLocks noGrp="1"/>
          </p:cNvSpPr>
          <p:nvPr>
            <p:ph sz="half" idx="1"/>
          </p:nvPr>
        </p:nvSpPr>
        <p:spPr>
          <a:xfrm>
            <a:off x="1981200" y="1600200"/>
            <a:ext cx="4038600" cy="5069160"/>
          </a:xfrm>
        </p:spPr>
        <p:txBody>
          <a:bodyPr>
            <a:normAutofit fontScale="77500" lnSpcReduction="20000"/>
          </a:bodyPr>
          <a:lstStyle/>
          <a:p>
            <a:pPr marL="0" indent="0">
              <a:lnSpc>
                <a:spcPct val="150000"/>
              </a:lnSpc>
              <a:buNone/>
            </a:pP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1.</a:t>
            </a:r>
            <a:r>
              <a:rPr lang="ja-JP" altLang="en-US" b="1" dirty="0">
                <a:solidFill>
                  <a:schemeClr val="tx1">
                    <a:lumMod val="65000"/>
                    <a:lumOff val="35000"/>
                  </a:schemeClr>
                </a:solidFill>
                <a:latin typeface="メイリオ" pitchFamily="50" charset="-128"/>
                <a:ea typeface="メイリオ" pitchFamily="50" charset="-128"/>
                <a:cs typeface="メイリオ" pitchFamily="50" charset="-128"/>
              </a:rPr>
              <a:t>＃読書 </a:t>
            </a:r>
            <a:endParaRPr lang="en-US" altLang="ja-JP" b="1"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2.#</a:t>
            </a:r>
            <a:r>
              <a:rPr lang="ja-JP" altLang="en-US" b="1" dirty="0">
                <a:solidFill>
                  <a:schemeClr val="tx1">
                    <a:lumMod val="65000"/>
                    <a:lumOff val="35000"/>
                  </a:schemeClr>
                </a:solidFill>
                <a:latin typeface="メイリオ" pitchFamily="50" charset="-128"/>
                <a:ea typeface="メイリオ" pitchFamily="50" charset="-128"/>
                <a:cs typeface="メイリオ" pitchFamily="50" charset="-128"/>
              </a:rPr>
              <a:t>本 </a:t>
            </a:r>
            <a:endParaRPr lang="en-US" altLang="ja-JP" b="1"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3.#library </a:t>
            </a:r>
          </a:p>
          <a:p>
            <a:pPr marL="0" indent="0">
              <a:lnSpc>
                <a:spcPct val="150000"/>
              </a:lnSpc>
              <a:buNone/>
            </a:pP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4.#</a:t>
            </a:r>
            <a:r>
              <a:rPr lang="ja-JP" altLang="en-US" b="1" dirty="0">
                <a:solidFill>
                  <a:schemeClr val="tx1">
                    <a:lumMod val="65000"/>
                    <a:lumOff val="35000"/>
                  </a:schemeClr>
                </a:solidFill>
                <a:latin typeface="メイリオ" pitchFamily="50" charset="-128"/>
                <a:ea typeface="メイリオ" pitchFamily="50" charset="-128"/>
                <a:cs typeface="メイリオ" pitchFamily="50" charset="-128"/>
              </a:rPr>
              <a:t>読書記録</a:t>
            </a:r>
            <a:endParaRPr lang="en-US" altLang="ja-JP" b="1"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5.#book</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6.#</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絵本</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7.#</a:t>
            </a:r>
            <a:r>
              <a:rPr lang="ja-JP" altLang="en-US" b="1" dirty="0">
                <a:solidFill>
                  <a:schemeClr val="tx1">
                    <a:lumMod val="65000"/>
                    <a:lumOff val="35000"/>
                  </a:schemeClr>
                </a:solidFill>
                <a:latin typeface="メイリオ" pitchFamily="50" charset="-128"/>
                <a:ea typeface="メイリオ" pitchFamily="50" charset="-128"/>
                <a:cs typeface="メイリオ" pitchFamily="50" charset="-128"/>
              </a:rPr>
              <a:t>読了</a:t>
            </a:r>
            <a:endParaRPr lang="en-US" altLang="ja-JP" b="1"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8.#</a:t>
            </a:r>
            <a:r>
              <a:rPr lang="ja-JP" altLang="en-US" b="1" dirty="0">
                <a:solidFill>
                  <a:schemeClr val="tx1">
                    <a:lumMod val="65000"/>
                    <a:lumOff val="35000"/>
                  </a:schemeClr>
                </a:solidFill>
                <a:latin typeface="メイリオ" pitchFamily="50" charset="-128"/>
                <a:ea typeface="メイリオ" pitchFamily="50" charset="-128"/>
                <a:cs typeface="メイリオ" pitchFamily="50" charset="-128"/>
              </a:rPr>
              <a:t>小説</a:t>
            </a:r>
            <a:endParaRPr lang="en-US" altLang="ja-JP" b="1"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9.#</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読み聞かせ</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10.#</a:t>
            </a:r>
            <a:r>
              <a:rPr lang="ja-JP" altLang="en-US" b="1" dirty="0">
                <a:solidFill>
                  <a:schemeClr val="tx1">
                    <a:lumMod val="65000"/>
                    <a:lumOff val="35000"/>
                  </a:schemeClr>
                </a:solidFill>
                <a:latin typeface="メイリオ" pitchFamily="50" charset="-128"/>
                <a:ea typeface="メイリオ" pitchFamily="50" charset="-128"/>
                <a:cs typeface="メイリオ" pitchFamily="50" charset="-128"/>
              </a:rPr>
              <a:t>読書クラブ</a:t>
            </a: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 </a:t>
            </a:r>
          </a:p>
          <a:p>
            <a:endParaRPr kumimoji="1" lang="ja-JP" altLang="en-US" dirty="0"/>
          </a:p>
        </p:txBody>
      </p:sp>
      <p:sp>
        <p:nvSpPr>
          <p:cNvPr id="4" name="コンテンツ プレースホルダー 3"/>
          <p:cNvSpPr>
            <a:spLocks noGrp="1"/>
          </p:cNvSpPr>
          <p:nvPr>
            <p:ph sz="half" idx="2"/>
          </p:nvPr>
        </p:nvSpPr>
        <p:spPr>
          <a:xfrm>
            <a:off x="6172200" y="1600200"/>
            <a:ext cx="4241242" cy="5069160"/>
          </a:xfrm>
        </p:spPr>
        <p:txBody>
          <a:bodyPr>
            <a:normAutofit fontScale="77500" lnSpcReduction="20000"/>
          </a:bodyPr>
          <a:lstStyle/>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11.</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＃勉強 </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12.#</a:t>
            </a:r>
            <a:r>
              <a:rPr lang="ja-JP" altLang="en-US" b="1" dirty="0">
                <a:solidFill>
                  <a:schemeClr val="tx1">
                    <a:lumMod val="65000"/>
                    <a:lumOff val="35000"/>
                  </a:schemeClr>
                </a:solidFill>
                <a:latin typeface="メイリオ" pitchFamily="50" charset="-128"/>
                <a:ea typeface="メイリオ" pitchFamily="50" charset="-128"/>
                <a:cs typeface="メイリオ" pitchFamily="50" charset="-128"/>
              </a:rPr>
              <a:t>本が好き </a:t>
            </a:r>
            <a:endParaRPr lang="en-US" altLang="ja-JP" b="1"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13.#</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カフェ</a:t>
            </a: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 </a:t>
            </a:r>
          </a:p>
          <a:p>
            <a:pPr marL="0" indent="0">
              <a:lnSpc>
                <a:spcPct val="150000"/>
              </a:lnSpc>
              <a:buNone/>
            </a:pP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14.#books</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15.#japan</a:t>
            </a:r>
          </a:p>
          <a:p>
            <a:pPr marL="0" indent="0">
              <a:lnSpc>
                <a:spcPct val="150000"/>
              </a:lnSpc>
              <a:buNone/>
            </a:pP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16.#reading</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17.#</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建築</a:t>
            </a:r>
            <a:endParaRPr lang="en-US" altLang="ja-JP" b="1"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18.#bookstagram</a:t>
            </a:r>
          </a:p>
          <a:p>
            <a:pPr marL="0" indent="0">
              <a:lnSpc>
                <a:spcPct val="150000"/>
              </a:lnSpc>
              <a:buNone/>
            </a:pP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19.#</a:t>
            </a:r>
            <a:r>
              <a:rPr lang="ja-JP" altLang="en-US" b="1" dirty="0">
                <a:solidFill>
                  <a:schemeClr val="tx1">
                    <a:lumMod val="65000"/>
                    <a:lumOff val="35000"/>
                  </a:schemeClr>
                </a:solidFill>
                <a:latin typeface="メイリオ" pitchFamily="50" charset="-128"/>
                <a:ea typeface="メイリオ" pitchFamily="50" charset="-128"/>
                <a:cs typeface="メイリオ" pitchFamily="50" charset="-128"/>
              </a:rPr>
              <a:t>読書好きな人と繋がりたい</a:t>
            </a: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 </a:t>
            </a:r>
          </a:p>
          <a:p>
            <a:endParaRPr lang="ja-JP" altLang="en-US" dirty="0"/>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41</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endParaRPr lang="en-US" altLang="ja-JP" sz="2400"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35114980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Autofit/>
          </a:bodyPr>
          <a:lstStyle/>
          <a:p>
            <a:pPr algn="l"/>
            <a:r>
              <a:rPr lang="ja-JP" altLang="en-US" sz="3600" b="1" dirty="0">
                <a:solidFill>
                  <a:schemeClr val="tx1">
                    <a:lumMod val="65000"/>
                    <a:lumOff val="35000"/>
                  </a:schemeClr>
                </a:solidFill>
              </a:rPr>
              <a:t>「</a:t>
            </a:r>
            <a:r>
              <a:rPr lang="en-US" altLang="ja-JP" sz="3600" b="1" dirty="0">
                <a:solidFill>
                  <a:schemeClr val="tx1">
                    <a:lumMod val="65000"/>
                    <a:lumOff val="35000"/>
                  </a:schemeClr>
                </a:solidFill>
              </a:rPr>
              <a:t>#</a:t>
            </a:r>
            <a:r>
              <a:rPr lang="ja-JP" altLang="en-US" sz="3600" b="1" dirty="0">
                <a:solidFill>
                  <a:schemeClr val="tx1">
                    <a:lumMod val="65000"/>
                    <a:lumOff val="35000"/>
                  </a:schemeClr>
                </a:solidFill>
              </a:rPr>
              <a:t>図書館」と共起するハッシュタグ</a:t>
            </a:r>
          </a:p>
        </p:txBody>
      </p:sp>
      <p:sp>
        <p:nvSpPr>
          <p:cNvPr id="3" name="コンテンツ プレースホルダー 2"/>
          <p:cNvSpPr>
            <a:spLocks noGrp="1"/>
          </p:cNvSpPr>
          <p:nvPr>
            <p:ph sz="half" idx="1"/>
          </p:nvPr>
        </p:nvSpPr>
        <p:spPr>
          <a:xfrm>
            <a:off x="1981200" y="1600200"/>
            <a:ext cx="4038600" cy="5069160"/>
          </a:xfrm>
        </p:spPr>
        <p:txBody>
          <a:bodyPr>
            <a:normAutofit fontScale="77500" lnSpcReduction="20000"/>
          </a:bodyPr>
          <a:lstStyle/>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＃読書 </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2.#</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本 </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3.#library </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4.#</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読書記録</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5.#book</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6.#</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絵本</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7.#</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読了</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8.#</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小説</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9.#</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読み聞かせ</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10.#</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読書クラブ</a:t>
            </a: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 </a:t>
            </a:r>
          </a:p>
          <a:p>
            <a:endParaRPr kumimoji="1" lang="ja-JP" altLang="en-US" dirty="0"/>
          </a:p>
        </p:txBody>
      </p:sp>
      <p:sp>
        <p:nvSpPr>
          <p:cNvPr id="4" name="コンテンツ プレースホルダー 3"/>
          <p:cNvSpPr>
            <a:spLocks noGrp="1"/>
          </p:cNvSpPr>
          <p:nvPr>
            <p:ph sz="half" idx="2"/>
          </p:nvPr>
        </p:nvSpPr>
        <p:spPr>
          <a:xfrm>
            <a:off x="6172200" y="1600200"/>
            <a:ext cx="4241242" cy="5069160"/>
          </a:xfrm>
        </p:spPr>
        <p:txBody>
          <a:bodyPr>
            <a:normAutofit fontScale="77500" lnSpcReduction="20000"/>
          </a:bodyPr>
          <a:lstStyle/>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11.</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＃勉強 </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12.#</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本が好き </a:t>
            </a:r>
            <a:endParaRPr lang="en-US" altLang="ja-JP"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13.#</a:t>
            </a:r>
            <a:r>
              <a:rPr lang="ja-JP" altLang="en-US" b="1" dirty="0">
                <a:solidFill>
                  <a:schemeClr val="tx1">
                    <a:lumMod val="65000"/>
                    <a:lumOff val="35000"/>
                  </a:schemeClr>
                </a:solidFill>
                <a:latin typeface="メイリオ" pitchFamily="50" charset="-128"/>
                <a:ea typeface="メイリオ" pitchFamily="50" charset="-128"/>
                <a:cs typeface="メイリオ" pitchFamily="50" charset="-128"/>
              </a:rPr>
              <a:t>カフェ</a:t>
            </a: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 </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14.#books</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15.#japan</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16.#reading</a:t>
            </a:r>
          </a:p>
          <a:p>
            <a:pPr marL="0" indent="0">
              <a:lnSpc>
                <a:spcPct val="150000"/>
              </a:lnSpc>
              <a:buNone/>
            </a:pPr>
            <a:r>
              <a:rPr lang="en-US" altLang="ja-JP" b="1" dirty="0">
                <a:solidFill>
                  <a:schemeClr val="tx1">
                    <a:lumMod val="65000"/>
                    <a:lumOff val="35000"/>
                  </a:schemeClr>
                </a:solidFill>
                <a:latin typeface="メイリオ" pitchFamily="50" charset="-128"/>
                <a:ea typeface="メイリオ" pitchFamily="50" charset="-128"/>
                <a:cs typeface="メイリオ" pitchFamily="50" charset="-128"/>
              </a:rPr>
              <a:t>17.#</a:t>
            </a:r>
            <a:r>
              <a:rPr lang="ja-JP" altLang="en-US" b="1" dirty="0">
                <a:solidFill>
                  <a:schemeClr val="tx1">
                    <a:lumMod val="65000"/>
                    <a:lumOff val="35000"/>
                  </a:schemeClr>
                </a:solidFill>
                <a:latin typeface="メイリオ" pitchFamily="50" charset="-128"/>
                <a:ea typeface="メイリオ" pitchFamily="50" charset="-128"/>
                <a:cs typeface="メイリオ" pitchFamily="50" charset="-128"/>
              </a:rPr>
              <a:t>建築</a:t>
            </a:r>
            <a:endParaRPr lang="en-US" altLang="ja-JP" b="1" dirty="0">
              <a:solidFill>
                <a:schemeClr val="tx1">
                  <a:lumMod val="65000"/>
                  <a:lumOff val="35000"/>
                </a:schemeClr>
              </a:solidFill>
              <a:latin typeface="メイリオ" pitchFamily="50" charset="-128"/>
              <a:ea typeface="メイリオ" pitchFamily="50" charset="-128"/>
              <a:cs typeface="メイリオ" pitchFamily="50" charset="-128"/>
            </a:endParaRP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18.#bookstagram</a:t>
            </a:r>
          </a:p>
          <a:p>
            <a:pPr marL="0" indent="0">
              <a:lnSpc>
                <a:spcPct val="150000"/>
              </a:lnSpc>
              <a:buNone/>
            </a:pP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19.#</a:t>
            </a:r>
            <a:r>
              <a:rPr lang="ja-JP" altLang="en-US" dirty="0">
                <a:solidFill>
                  <a:schemeClr val="tx1">
                    <a:lumMod val="65000"/>
                    <a:lumOff val="35000"/>
                  </a:schemeClr>
                </a:solidFill>
                <a:latin typeface="メイリオ" pitchFamily="50" charset="-128"/>
                <a:ea typeface="メイリオ" pitchFamily="50" charset="-128"/>
                <a:cs typeface="メイリオ" pitchFamily="50" charset="-128"/>
              </a:rPr>
              <a:t>読書好きな人と繋がりたい</a:t>
            </a:r>
            <a:r>
              <a:rPr lang="en-US" altLang="ja-JP" dirty="0">
                <a:solidFill>
                  <a:schemeClr val="tx1">
                    <a:lumMod val="65000"/>
                    <a:lumOff val="35000"/>
                  </a:schemeClr>
                </a:solidFill>
                <a:latin typeface="メイリオ" pitchFamily="50" charset="-128"/>
                <a:ea typeface="メイリオ" pitchFamily="50" charset="-128"/>
                <a:cs typeface="メイリオ" pitchFamily="50" charset="-128"/>
              </a:rPr>
              <a:t> </a:t>
            </a:r>
          </a:p>
          <a:p>
            <a:endParaRPr lang="ja-JP" altLang="en-US" dirty="0"/>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42</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endParaRPr lang="en-US" altLang="ja-JP" sz="2400"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90128924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Autofit/>
          </a:bodyPr>
          <a:lstStyle/>
          <a:p>
            <a:pPr algn="l"/>
            <a:r>
              <a:rPr lang="ja-JP" altLang="en-US" sz="3600" b="1" dirty="0">
                <a:solidFill>
                  <a:schemeClr val="tx1">
                    <a:lumMod val="65000"/>
                    <a:lumOff val="35000"/>
                  </a:schemeClr>
                </a:solidFill>
              </a:rPr>
              <a:t>固有名出現頻度上位の図書館</a:t>
            </a: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43</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r>
              <a:rPr lang="ja-JP" altLang="en-US" dirty="0" err="1">
                <a:solidFill>
                  <a:prstClr val="black">
                    <a:lumMod val="65000"/>
                    <a:lumOff val="35000"/>
                  </a:prstClr>
                </a:solidFill>
                <a:latin typeface="メイリオ" pitchFamily="50" charset="-128"/>
                <a:ea typeface="メイリオ" pitchFamily="50" charset="-128"/>
                <a:cs typeface="メイリオ" pitchFamily="50" charset="-128"/>
              </a:rPr>
              <a:t>ぎふ</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メディアコスモス</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大阪府立中之島図書館</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金沢海みらい図書館</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武雄市図書館・多賀城市立図書館</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武蔵野プレイス</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太田市美術館図書館</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a:t>
            </a: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奥州市胆沢図書館</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68542314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defTabSz="914400"/>
            <a:fld id="{0E0062BF-BDA1-4E39-899E-D32EC3D80D51}" type="slidenum">
              <a:rPr kumimoji="1" lang="ja-JP" altLang="en-US">
                <a:solidFill>
                  <a:prstClr val="black">
                    <a:tint val="75000"/>
                  </a:prstClr>
                </a:solidFill>
                <a:latin typeface="Segoe UI"/>
                <a:ea typeface="メイリオ"/>
              </a:rPr>
              <a:pPr defTabSz="914400"/>
              <a:t>44</a:t>
            </a:fld>
            <a:endParaRPr kumimoji="1" lang="ja-JP" altLang="en-US">
              <a:solidFill>
                <a:prstClr val="black">
                  <a:tint val="75000"/>
                </a:prstClr>
              </a:solidFill>
              <a:latin typeface="Segoe UI"/>
              <a:ea typeface="メイリオ"/>
            </a:endParaRPr>
          </a:p>
        </p:txBody>
      </p:sp>
      <p:sp>
        <p:nvSpPr>
          <p:cNvPr id="9" name="正方形/長方形 8"/>
          <p:cNvSpPr/>
          <p:nvPr/>
        </p:nvSpPr>
        <p:spPr>
          <a:xfrm>
            <a:off x="0" y="0"/>
            <a:ext cx="12192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r>
              <a:rPr kumimoji="1" lang="ja-JP" altLang="en-US" sz="100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専門図書館は？</a:t>
            </a:r>
            <a:endParaRPr kumimoji="1" lang="en-US" altLang="ja-JP" sz="100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027782141"/>
      </p:ext>
    </p:extLst>
  </p:cSld>
  <p:clrMapOvr>
    <a:masterClrMapping/>
  </p:clrMapOvr>
  <p:transition advTm="13653"/>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defTabSz="914400"/>
            <a:fld id="{0E0062BF-BDA1-4E39-899E-D32EC3D80D51}" type="slidenum">
              <a:rPr kumimoji="1" lang="ja-JP" altLang="en-US">
                <a:solidFill>
                  <a:prstClr val="black">
                    <a:tint val="75000"/>
                  </a:prstClr>
                </a:solidFill>
                <a:latin typeface="Segoe UI"/>
                <a:ea typeface="メイリオ"/>
              </a:rPr>
              <a:pPr defTabSz="914400"/>
              <a:t>45</a:t>
            </a:fld>
            <a:endParaRPr kumimoji="1" lang="ja-JP" altLang="en-US">
              <a:solidFill>
                <a:prstClr val="black">
                  <a:tint val="75000"/>
                </a:prstClr>
              </a:solidFill>
              <a:latin typeface="Segoe UI"/>
              <a:ea typeface="メイリオ"/>
            </a:endParaRPr>
          </a:p>
        </p:txBody>
      </p:sp>
      <p:sp>
        <p:nvSpPr>
          <p:cNvPr id="9" name="正方形/長方形 8"/>
          <p:cNvSpPr/>
          <p:nvPr/>
        </p:nvSpPr>
        <p:spPr>
          <a:xfrm>
            <a:off x="0" y="0"/>
            <a:ext cx="12192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r>
              <a:rPr kumimoji="1" lang="ja-JP" altLang="en-US" sz="173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ほぼない</a:t>
            </a:r>
            <a:endParaRPr kumimoji="1" lang="en-US" altLang="ja-JP" sz="173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989628816"/>
      </p:ext>
    </p:extLst>
  </p:cSld>
  <p:clrMapOvr>
    <a:masterClrMapping/>
  </p:clrMapOvr>
  <p:transition advTm="13653"/>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defTabSz="914400"/>
            <a:fld id="{0E0062BF-BDA1-4E39-899E-D32EC3D80D51}" type="slidenum">
              <a:rPr kumimoji="1" lang="ja-JP" altLang="en-US">
                <a:solidFill>
                  <a:prstClr val="black">
                    <a:tint val="75000"/>
                  </a:prstClr>
                </a:solidFill>
                <a:latin typeface="Segoe UI"/>
                <a:ea typeface="メイリオ"/>
              </a:rPr>
              <a:pPr defTabSz="914400"/>
              <a:t>46</a:t>
            </a:fld>
            <a:endParaRPr kumimoji="1" lang="ja-JP" altLang="en-US">
              <a:solidFill>
                <a:prstClr val="black">
                  <a:tint val="75000"/>
                </a:prstClr>
              </a:solidFill>
              <a:latin typeface="Segoe UI"/>
              <a:ea typeface="メイリオ"/>
            </a:endParaRPr>
          </a:p>
        </p:txBody>
      </p:sp>
      <p:sp>
        <p:nvSpPr>
          <p:cNvPr id="9" name="正方形/長方形 8"/>
          <p:cNvSpPr/>
          <p:nvPr/>
        </p:nvSpPr>
        <p:spPr>
          <a:xfrm>
            <a:off x="-1" y="0"/>
            <a:ext cx="12192001"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r>
              <a:rPr kumimoji="1" lang="ja-JP" altLang="en-US" sz="100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ただし</a:t>
            </a:r>
            <a:r>
              <a:rPr kumimoji="1" lang="en-US" altLang="ja-JP" sz="100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p>
        </p:txBody>
      </p:sp>
    </p:spTree>
    <p:extLst>
      <p:ext uri="{BB962C8B-B14F-4D97-AF65-F5344CB8AC3E}">
        <p14:creationId xmlns:p14="http://schemas.microsoft.com/office/powerpoint/2010/main" val="3896388454"/>
      </p:ext>
    </p:extLst>
  </p:cSld>
  <p:clrMapOvr>
    <a:masterClrMapping/>
  </p:clrMapOvr>
  <p:transition advTm="13653"/>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rmAutofit/>
          </a:bodyPr>
          <a:lstStyle/>
          <a:p>
            <a:pPr algn="l"/>
            <a:r>
              <a:rPr lang="ja-JP" altLang="en-US" sz="4800" b="1" dirty="0">
                <a:solidFill>
                  <a:schemeClr val="tx1">
                    <a:lumMod val="65000"/>
                    <a:lumOff val="35000"/>
                  </a:schemeClr>
                </a:solidFill>
              </a:rPr>
              <a:t>「いいね！」上位画像</a:t>
            </a: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47</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「いいね！」上位</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10</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件を分析</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被写体は？</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投稿者は？</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文脈は？</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98921131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defTabSz="914400"/>
            <a:fld id="{0E0062BF-BDA1-4E39-899E-D32EC3D80D51}" type="slidenum">
              <a:rPr kumimoji="1" lang="ja-JP" altLang="en-US">
                <a:solidFill>
                  <a:prstClr val="black">
                    <a:tint val="75000"/>
                  </a:prstClr>
                </a:solidFill>
                <a:latin typeface="Segoe UI"/>
                <a:ea typeface="メイリオ"/>
              </a:rPr>
              <a:pPr defTabSz="914400"/>
              <a:t>48</a:t>
            </a:fld>
            <a:endParaRPr kumimoji="1" lang="ja-JP" altLang="en-US">
              <a:solidFill>
                <a:prstClr val="black">
                  <a:tint val="75000"/>
                </a:prstClr>
              </a:solidFill>
              <a:latin typeface="Segoe UI"/>
              <a:ea typeface="メイリオ"/>
            </a:endParaRPr>
          </a:p>
        </p:txBody>
      </p:sp>
      <p:sp>
        <p:nvSpPr>
          <p:cNvPr id="9" name="正方形/長方形 8"/>
          <p:cNvSpPr/>
          <p:nvPr/>
        </p:nvSpPr>
        <p:spPr>
          <a:xfrm>
            <a:off x="0" y="0"/>
            <a:ext cx="12192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endParaRPr kumimoji="1" lang="en-US" altLang="ja-JP" sz="100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5" name="タイトル 1">
            <a:extLst>
              <a:ext uri="{FF2B5EF4-FFF2-40B4-BE49-F238E27FC236}">
                <a16:creationId xmlns:a16="http://schemas.microsoft.com/office/drawing/2014/main" id="{352B7F70-CA07-408E-B9E1-4F37F1ACD85C}"/>
              </a:ext>
            </a:extLst>
          </p:cNvPr>
          <p:cNvSpPr txBox="1">
            <a:spLocks/>
          </p:cNvSpPr>
          <p:nvPr/>
        </p:nvSpPr>
        <p:spPr>
          <a:xfrm>
            <a:off x="2209800" y="2693987"/>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a:solidFill>
                  <a:schemeClr val="bg1">
                    <a:lumMod val="75000"/>
                  </a:schemeClr>
                </a:solidFill>
              </a:rPr>
              <a:t>講演時はアイドルの投稿を投影</a:t>
            </a:r>
            <a:endParaRPr lang="ja-JP" altLang="en-US" sz="5400" dirty="0">
              <a:solidFill>
                <a:schemeClr val="bg1">
                  <a:lumMod val="75000"/>
                </a:schemeClr>
              </a:solidFill>
            </a:endParaRPr>
          </a:p>
        </p:txBody>
      </p:sp>
    </p:spTree>
    <p:extLst>
      <p:ext uri="{BB962C8B-B14F-4D97-AF65-F5344CB8AC3E}">
        <p14:creationId xmlns:p14="http://schemas.microsoft.com/office/powerpoint/2010/main" val="590578900"/>
      </p:ext>
    </p:extLst>
  </p:cSld>
  <p:clrMapOvr>
    <a:masterClrMapping/>
  </p:clrMapOvr>
  <p:transition advTm="13653"/>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defTabSz="914400"/>
            <a:fld id="{0E0062BF-BDA1-4E39-899E-D32EC3D80D51}" type="slidenum">
              <a:rPr kumimoji="1" lang="ja-JP" altLang="en-US">
                <a:solidFill>
                  <a:prstClr val="black">
                    <a:tint val="75000"/>
                  </a:prstClr>
                </a:solidFill>
                <a:latin typeface="Segoe UI"/>
                <a:ea typeface="メイリオ"/>
              </a:rPr>
              <a:pPr defTabSz="914400"/>
              <a:t>49</a:t>
            </a:fld>
            <a:endParaRPr kumimoji="1" lang="ja-JP" altLang="en-US">
              <a:solidFill>
                <a:prstClr val="black">
                  <a:tint val="75000"/>
                </a:prstClr>
              </a:solidFill>
              <a:latin typeface="Segoe UI"/>
              <a:ea typeface="メイリオ"/>
            </a:endParaRPr>
          </a:p>
        </p:txBody>
      </p:sp>
      <p:sp>
        <p:nvSpPr>
          <p:cNvPr id="9" name="正方形/長方形 8"/>
          <p:cNvSpPr/>
          <p:nvPr/>
        </p:nvSpPr>
        <p:spPr>
          <a:xfrm>
            <a:off x="0" y="0"/>
            <a:ext cx="12192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endParaRPr kumimoji="1" lang="en-US" altLang="ja-JP" sz="100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5" name="タイトル 1">
            <a:extLst>
              <a:ext uri="{FF2B5EF4-FFF2-40B4-BE49-F238E27FC236}">
                <a16:creationId xmlns:a16="http://schemas.microsoft.com/office/drawing/2014/main" id="{0B0C85E5-ED9E-486E-B0F6-A81305588B78}"/>
              </a:ext>
            </a:extLst>
          </p:cNvPr>
          <p:cNvSpPr txBox="1">
            <a:spLocks/>
          </p:cNvSpPr>
          <p:nvPr/>
        </p:nvSpPr>
        <p:spPr>
          <a:xfrm>
            <a:off x="2387600" y="2795588"/>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a:solidFill>
                  <a:schemeClr val="bg1">
                    <a:lumMod val="75000"/>
                  </a:schemeClr>
                </a:solidFill>
              </a:rPr>
              <a:t>講演時は消しゴムはんこ作家による米沢市図書館の投稿を投影</a:t>
            </a:r>
            <a:endParaRPr lang="ja-JP" altLang="en-US" sz="5400" dirty="0">
              <a:solidFill>
                <a:schemeClr val="bg1">
                  <a:lumMod val="75000"/>
                </a:schemeClr>
              </a:solidFill>
            </a:endParaRPr>
          </a:p>
        </p:txBody>
      </p:sp>
    </p:spTree>
    <p:extLst>
      <p:ext uri="{BB962C8B-B14F-4D97-AF65-F5344CB8AC3E}">
        <p14:creationId xmlns:p14="http://schemas.microsoft.com/office/powerpoint/2010/main" val="3296853072"/>
      </p:ext>
    </p:extLst>
  </p:cSld>
  <p:clrMapOvr>
    <a:masterClrMapping/>
  </p:clrMapOvr>
  <p:transition advTm="13653"/>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4E91F6-C41E-4233-AA30-8D28B3DC5AE8}"/>
              </a:ext>
            </a:extLst>
          </p:cNvPr>
          <p:cNvSpPr>
            <a:spLocks noGrp="1"/>
          </p:cNvSpPr>
          <p:nvPr>
            <p:ph type="title"/>
          </p:nvPr>
        </p:nvSpPr>
        <p:spPr/>
        <p:txBody>
          <a:bodyPr/>
          <a:lstStyle/>
          <a:p>
            <a:r>
              <a:rPr kumimoji="1" lang="ja-JP" altLang="en-US" dirty="0"/>
              <a:t>一部</a:t>
            </a:r>
            <a:br>
              <a:rPr kumimoji="1" lang="en-US" altLang="ja-JP" dirty="0"/>
            </a:br>
            <a:r>
              <a:rPr kumimoji="1" lang="ja-JP" altLang="en-US" dirty="0"/>
              <a:t>活動紹介</a:t>
            </a:r>
          </a:p>
        </p:txBody>
      </p:sp>
      <p:sp>
        <p:nvSpPr>
          <p:cNvPr id="3" name="コンテンツ プレースホルダー 2">
            <a:extLst>
              <a:ext uri="{FF2B5EF4-FFF2-40B4-BE49-F238E27FC236}">
                <a16:creationId xmlns:a16="http://schemas.microsoft.com/office/drawing/2014/main" id="{21CE1E29-CC18-41BE-8ED6-61C95B302BD6}"/>
              </a:ext>
            </a:extLst>
          </p:cNvPr>
          <p:cNvSpPr>
            <a:spLocks noGrp="1"/>
          </p:cNvSpPr>
          <p:nvPr>
            <p:ph idx="1"/>
          </p:nvPr>
        </p:nvSpPr>
        <p:spPr/>
        <p:txBody>
          <a:bodyPr>
            <a:normAutofit/>
          </a:bodyPr>
          <a:lstStyle/>
          <a:p>
            <a:r>
              <a:rPr kumimoji="1" lang="ja-JP" altLang="en-US" sz="3200" dirty="0"/>
              <a:t>神資研刊行物</a:t>
            </a:r>
            <a:endParaRPr kumimoji="1" lang="en-US" altLang="ja-JP" sz="3200" dirty="0"/>
          </a:p>
          <a:p>
            <a:pPr lvl="1"/>
            <a:r>
              <a:rPr kumimoji="1" lang="ja-JP" altLang="en-US" sz="3000" dirty="0"/>
              <a:t>機関誌「神資研ニュース」</a:t>
            </a:r>
            <a:endParaRPr kumimoji="1" lang="en-US" altLang="ja-JP" sz="3000" dirty="0"/>
          </a:p>
          <a:p>
            <a:pPr lvl="2"/>
            <a:r>
              <a:rPr lang="ja-JP" altLang="en-US" sz="2800" dirty="0"/>
              <a:t>例会記録の速報、例会記録の速報、次回例会の案内等を中心に編集</a:t>
            </a:r>
            <a:endParaRPr lang="en-US" altLang="ja-JP" sz="2800" dirty="0"/>
          </a:p>
          <a:p>
            <a:pPr lvl="2"/>
            <a:r>
              <a:rPr lang="en-US" altLang="ja-JP" sz="2800" dirty="0"/>
              <a:t>4</a:t>
            </a:r>
            <a:r>
              <a:rPr lang="ja-JP" altLang="en-US" sz="2800" dirty="0"/>
              <a:t>、</a:t>
            </a:r>
            <a:r>
              <a:rPr lang="en-US" altLang="ja-JP" sz="2800" dirty="0"/>
              <a:t>8</a:t>
            </a:r>
            <a:r>
              <a:rPr lang="ja-JP" altLang="en-US" sz="2800" dirty="0"/>
              <a:t>月を除く毎月発行</a:t>
            </a:r>
            <a:endParaRPr lang="en-US" altLang="ja-JP" sz="2800" dirty="0"/>
          </a:p>
        </p:txBody>
      </p:sp>
      <p:sp>
        <p:nvSpPr>
          <p:cNvPr id="4" name="スライド番号プレースホルダー 3">
            <a:extLst>
              <a:ext uri="{FF2B5EF4-FFF2-40B4-BE49-F238E27FC236}">
                <a16:creationId xmlns:a16="http://schemas.microsoft.com/office/drawing/2014/main" id="{BC395CE5-A02A-4CD9-93AE-52175F0AE583}"/>
              </a:ext>
            </a:extLst>
          </p:cNvPr>
          <p:cNvSpPr>
            <a:spLocks noGrp="1"/>
          </p:cNvSpPr>
          <p:nvPr>
            <p:ph type="sldNum" sz="quarter" idx="12"/>
          </p:nvPr>
        </p:nvSpPr>
        <p:spPr/>
        <p:txBody>
          <a:bodyPr/>
          <a:lstStyle/>
          <a:p>
            <a:fld id="{6AF0F2EE-D892-45C3-B794-9F74112E7F57}" type="slidenum">
              <a:rPr kumimoji="1" lang="ja-JP" altLang="en-US" smtClean="0"/>
              <a:t>5</a:t>
            </a:fld>
            <a:endParaRPr kumimoji="1" lang="ja-JP" altLang="en-US"/>
          </a:p>
        </p:txBody>
      </p:sp>
    </p:spTree>
    <p:extLst>
      <p:ext uri="{BB962C8B-B14F-4D97-AF65-F5344CB8AC3E}">
        <p14:creationId xmlns:p14="http://schemas.microsoft.com/office/powerpoint/2010/main" val="638681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defTabSz="914400"/>
            <a:fld id="{0E0062BF-BDA1-4E39-899E-D32EC3D80D51}" type="slidenum">
              <a:rPr kumimoji="1" lang="ja-JP" altLang="en-US">
                <a:solidFill>
                  <a:prstClr val="black">
                    <a:tint val="75000"/>
                  </a:prstClr>
                </a:solidFill>
                <a:latin typeface="Segoe UI"/>
                <a:ea typeface="メイリオ"/>
              </a:rPr>
              <a:pPr defTabSz="914400"/>
              <a:t>50</a:t>
            </a:fld>
            <a:endParaRPr kumimoji="1" lang="ja-JP" altLang="en-US">
              <a:solidFill>
                <a:prstClr val="black">
                  <a:tint val="75000"/>
                </a:prstClr>
              </a:solidFill>
              <a:latin typeface="Segoe UI"/>
              <a:ea typeface="メイリオ"/>
            </a:endParaRPr>
          </a:p>
        </p:txBody>
      </p:sp>
      <p:sp>
        <p:nvSpPr>
          <p:cNvPr id="9" name="正方形/長方形 8"/>
          <p:cNvSpPr/>
          <p:nvPr/>
        </p:nvSpPr>
        <p:spPr>
          <a:xfrm>
            <a:off x="0" y="0"/>
            <a:ext cx="12192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endParaRPr kumimoji="1" lang="en-US" altLang="ja-JP" sz="100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5" name="タイトル 1">
            <a:extLst>
              <a:ext uri="{FF2B5EF4-FFF2-40B4-BE49-F238E27FC236}">
                <a16:creationId xmlns:a16="http://schemas.microsoft.com/office/drawing/2014/main" id="{10DA633E-687E-4878-9AF7-64E209441035}"/>
              </a:ext>
            </a:extLst>
          </p:cNvPr>
          <p:cNvSpPr txBox="1">
            <a:spLocks/>
          </p:cNvSpPr>
          <p:nvPr/>
        </p:nvSpPr>
        <p:spPr>
          <a:xfrm>
            <a:off x="2209800" y="2693987"/>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a:solidFill>
                  <a:schemeClr val="bg1">
                    <a:lumMod val="75000"/>
                  </a:schemeClr>
                </a:solidFill>
              </a:rPr>
              <a:t>講演時は東洋文庫であるバンドメンバーが撮影した写真を投影</a:t>
            </a:r>
            <a:endParaRPr lang="ja-JP" altLang="en-US" sz="5400" dirty="0">
              <a:solidFill>
                <a:schemeClr val="bg1">
                  <a:lumMod val="75000"/>
                </a:schemeClr>
              </a:solidFill>
            </a:endParaRPr>
          </a:p>
        </p:txBody>
      </p:sp>
    </p:spTree>
    <p:extLst>
      <p:ext uri="{BB962C8B-B14F-4D97-AF65-F5344CB8AC3E}">
        <p14:creationId xmlns:p14="http://schemas.microsoft.com/office/powerpoint/2010/main" val="2081107869"/>
      </p:ext>
    </p:extLst>
  </p:cSld>
  <p:clrMapOvr>
    <a:masterClrMapping/>
  </p:clrMapOvr>
  <p:transition advTm="13653"/>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p:txBody>
          <a:bodyPr/>
          <a:lstStyle/>
          <a:p>
            <a:endParaRPr kumimoji="1" lang="ja-JP" altLang="en-US"/>
          </a:p>
        </p:txBody>
      </p:sp>
      <p:sp>
        <p:nvSpPr>
          <p:cNvPr id="2" name="タイトル 1"/>
          <p:cNvSpPr>
            <a:spLocks noGrp="1"/>
          </p:cNvSpPr>
          <p:nvPr>
            <p:ph type="ctrTitle"/>
          </p:nvPr>
        </p:nvSpPr>
        <p:spPr>
          <a:xfrm>
            <a:off x="1524000" y="1916833"/>
            <a:ext cx="9144000" cy="2520279"/>
          </a:xfrm>
          <a:solidFill>
            <a:schemeClr val="bg1">
              <a:alpha val="70000"/>
            </a:schemeClr>
          </a:solidFill>
        </p:spPr>
        <p:txBody>
          <a:bodyPr>
            <a:noAutofit/>
          </a:bodyPr>
          <a:lstStyle/>
          <a:p>
            <a:pPr>
              <a:lnSpc>
                <a:spcPct val="150000"/>
              </a:lnSpc>
            </a:pPr>
            <a:r>
              <a:rPr lang="ja-JP" altLang="en-US" sz="6000" b="1" dirty="0">
                <a:solidFill>
                  <a:schemeClr val="tx1">
                    <a:lumMod val="65000"/>
                    <a:lumOff val="35000"/>
                  </a:schemeClr>
                </a:solidFill>
              </a:rPr>
              <a:t>被写体分析</a:t>
            </a:r>
          </a:p>
        </p:txBody>
      </p:sp>
    </p:spTree>
    <p:extLst>
      <p:ext uri="{BB962C8B-B14F-4D97-AF65-F5344CB8AC3E}">
        <p14:creationId xmlns:p14="http://schemas.microsoft.com/office/powerpoint/2010/main" val="222413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Autofit/>
          </a:bodyPr>
          <a:lstStyle/>
          <a:p>
            <a:pPr algn="l"/>
            <a:r>
              <a:rPr lang="ja-JP" altLang="en-US" sz="4800" b="1" dirty="0">
                <a:solidFill>
                  <a:schemeClr val="tx1">
                    <a:lumMod val="65000"/>
                    <a:lumOff val="35000"/>
                  </a:schemeClr>
                </a:solidFill>
              </a:rPr>
              <a:t>被写体分析</a:t>
            </a: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52</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r>
              <a:rPr lang="ja-JP" altLang="en-US" sz="4000" dirty="0">
                <a:solidFill>
                  <a:prstClr val="black">
                    <a:lumMod val="65000"/>
                    <a:lumOff val="35000"/>
                  </a:prstClr>
                </a:solidFill>
                <a:latin typeface="メイリオ" pitchFamily="50" charset="-128"/>
                <a:ea typeface="メイリオ" pitchFamily="50" charset="-128"/>
                <a:cs typeface="メイリオ" pitchFamily="50" charset="-128"/>
              </a:rPr>
              <a:t>図書の表紙・背：</a:t>
            </a:r>
            <a:r>
              <a:rPr lang="en-US" altLang="ja-JP" sz="4000" dirty="0">
                <a:solidFill>
                  <a:prstClr val="black">
                    <a:lumMod val="65000"/>
                    <a:lumOff val="35000"/>
                  </a:prstClr>
                </a:solidFill>
                <a:latin typeface="メイリオ" pitchFamily="50" charset="-128"/>
                <a:ea typeface="メイリオ" pitchFamily="50" charset="-128"/>
                <a:cs typeface="メイリオ" pitchFamily="50" charset="-128"/>
              </a:rPr>
              <a:t>50.3%</a:t>
            </a:r>
          </a:p>
          <a:p>
            <a:pPr>
              <a:lnSpc>
                <a:spcPct val="150000"/>
              </a:lnSpc>
            </a:pPr>
            <a:r>
              <a:rPr lang="ja-JP" altLang="en-US" sz="4000" dirty="0">
                <a:solidFill>
                  <a:prstClr val="black">
                    <a:lumMod val="65000"/>
                    <a:lumOff val="35000"/>
                  </a:prstClr>
                </a:solidFill>
                <a:latin typeface="メイリオ" pitchFamily="50" charset="-128"/>
                <a:ea typeface="メイリオ" pitchFamily="50" charset="-128"/>
                <a:cs typeface="メイリオ" pitchFamily="50" charset="-128"/>
              </a:rPr>
              <a:t>図書館の内観：</a:t>
            </a:r>
            <a:r>
              <a:rPr lang="en-US" altLang="ja-JP" sz="4000" dirty="0">
                <a:solidFill>
                  <a:prstClr val="black">
                    <a:lumMod val="65000"/>
                    <a:lumOff val="35000"/>
                  </a:prstClr>
                </a:solidFill>
                <a:latin typeface="メイリオ" pitchFamily="50" charset="-128"/>
                <a:ea typeface="メイリオ" pitchFamily="50" charset="-128"/>
                <a:cs typeface="メイリオ" pitchFamily="50" charset="-128"/>
              </a:rPr>
              <a:t>22.9%</a:t>
            </a:r>
          </a:p>
          <a:p>
            <a:pPr>
              <a:lnSpc>
                <a:spcPct val="150000"/>
              </a:lnSpc>
            </a:pPr>
            <a:r>
              <a:rPr lang="ja-JP" altLang="en-US" sz="4000" dirty="0">
                <a:solidFill>
                  <a:prstClr val="black">
                    <a:lumMod val="65000"/>
                    <a:lumOff val="35000"/>
                  </a:prstClr>
                </a:solidFill>
                <a:latin typeface="メイリオ" pitchFamily="50" charset="-128"/>
                <a:ea typeface="メイリオ" pitchFamily="50" charset="-128"/>
                <a:cs typeface="メイリオ" pitchFamily="50" charset="-128"/>
              </a:rPr>
              <a:t>人物（子どもを除く）：</a:t>
            </a:r>
            <a:r>
              <a:rPr lang="en-US" altLang="ja-JP" sz="4000" dirty="0">
                <a:solidFill>
                  <a:prstClr val="black">
                    <a:lumMod val="65000"/>
                    <a:lumOff val="35000"/>
                  </a:prstClr>
                </a:solidFill>
                <a:latin typeface="メイリオ" pitchFamily="50" charset="-128"/>
                <a:ea typeface="メイリオ" pitchFamily="50" charset="-128"/>
                <a:cs typeface="メイリオ" pitchFamily="50" charset="-128"/>
              </a:rPr>
              <a:t>13.3%</a:t>
            </a:r>
          </a:p>
        </p:txBody>
      </p:sp>
    </p:spTree>
    <p:extLst>
      <p:ext uri="{BB962C8B-B14F-4D97-AF65-F5344CB8AC3E}">
        <p14:creationId xmlns:p14="http://schemas.microsoft.com/office/powerpoint/2010/main" val="24447632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2192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r>
              <a:rPr kumimoji="1" lang="ja-JP" altLang="en-US" sz="5400">
                <a:solidFill>
                  <a:prstClr val="white">
                    <a:lumMod val="75000"/>
                  </a:prstClr>
                </a:solidFill>
                <a:cs typeface="+mj-cs"/>
              </a:rPr>
              <a:t>講演時は典型的表紙画像を投影</a:t>
            </a:r>
            <a:endParaRPr kumimoji="1" lang="en-US" altLang="ja-JP" sz="100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53</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4" name="タイトル 3"/>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38845903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2192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endParaRPr kumimoji="1" lang="en-US" altLang="ja-JP" sz="100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54</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タイトル 5"/>
          <p:cNvSpPr>
            <a:spLocks noGrp="1"/>
          </p:cNvSpPr>
          <p:nvPr>
            <p:ph type="title"/>
          </p:nvPr>
        </p:nvSpPr>
        <p:spPr/>
        <p:txBody>
          <a:bodyPr/>
          <a:lstStyle/>
          <a:p>
            <a:endParaRPr kumimoji="1" lang="ja-JP" altLang="en-US" dirty="0"/>
          </a:p>
        </p:txBody>
      </p:sp>
      <p:sp>
        <p:nvSpPr>
          <p:cNvPr id="7" name="タイトル 1">
            <a:extLst>
              <a:ext uri="{FF2B5EF4-FFF2-40B4-BE49-F238E27FC236}">
                <a16:creationId xmlns:a16="http://schemas.microsoft.com/office/drawing/2014/main" id="{15423070-5261-48A7-ADE7-BC0D78C7BBD3}"/>
              </a:ext>
            </a:extLst>
          </p:cNvPr>
          <p:cNvSpPr txBox="1">
            <a:spLocks/>
          </p:cNvSpPr>
          <p:nvPr/>
        </p:nvSpPr>
        <p:spPr>
          <a:xfrm>
            <a:off x="2387600" y="2693987"/>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a:solidFill>
                  <a:schemeClr val="bg1">
                    <a:lumMod val="75000"/>
                  </a:schemeClr>
                </a:solidFill>
              </a:rPr>
              <a:t>講演時はおしゃれな表紙画像を投影。表紙＋アラビアの食器を使っているカフェの飲食物が写っていた</a:t>
            </a:r>
            <a:endParaRPr lang="ja-JP" altLang="en-US" sz="5400" dirty="0">
              <a:solidFill>
                <a:schemeClr val="bg1">
                  <a:lumMod val="75000"/>
                </a:schemeClr>
              </a:solidFill>
            </a:endParaRPr>
          </a:p>
        </p:txBody>
      </p:sp>
    </p:spTree>
    <p:extLst>
      <p:ext uri="{BB962C8B-B14F-4D97-AF65-F5344CB8AC3E}">
        <p14:creationId xmlns:p14="http://schemas.microsoft.com/office/powerpoint/2010/main" val="7274952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2192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endParaRPr kumimoji="1" lang="en-US" altLang="ja-JP" sz="100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55</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タイトル 5"/>
          <p:cNvSpPr>
            <a:spLocks noGrp="1"/>
          </p:cNvSpPr>
          <p:nvPr>
            <p:ph type="title"/>
          </p:nvPr>
        </p:nvSpPr>
        <p:spPr/>
        <p:txBody>
          <a:bodyPr/>
          <a:lstStyle/>
          <a:p>
            <a:endParaRPr kumimoji="1" lang="ja-JP" altLang="en-US" dirty="0"/>
          </a:p>
        </p:txBody>
      </p:sp>
      <p:sp>
        <p:nvSpPr>
          <p:cNvPr id="8" name="タイトル 1">
            <a:extLst>
              <a:ext uri="{FF2B5EF4-FFF2-40B4-BE49-F238E27FC236}">
                <a16:creationId xmlns:a16="http://schemas.microsoft.com/office/drawing/2014/main" id="{A42EB0A5-76F1-4F9B-ADC6-AABBA8A8BA5A}"/>
              </a:ext>
            </a:extLst>
          </p:cNvPr>
          <p:cNvSpPr txBox="1">
            <a:spLocks/>
          </p:cNvSpPr>
          <p:nvPr/>
        </p:nvSpPr>
        <p:spPr>
          <a:xfrm>
            <a:off x="2209800" y="2693987"/>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a:solidFill>
                  <a:schemeClr val="bg1">
                    <a:lumMod val="75000"/>
                  </a:schemeClr>
                </a:solidFill>
              </a:rPr>
              <a:t>講演時は図書館の内観を撮影した写真投稿を投影</a:t>
            </a:r>
            <a:endParaRPr lang="ja-JP" altLang="en-US" sz="5400" dirty="0">
              <a:solidFill>
                <a:schemeClr val="bg1">
                  <a:lumMod val="75000"/>
                </a:schemeClr>
              </a:solidFill>
            </a:endParaRPr>
          </a:p>
        </p:txBody>
      </p:sp>
    </p:spTree>
    <p:extLst>
      <p:ext uri="{BB962C8B-B14F-4D97-AF65-F5344CB8AC3E}">
        <p14:creationId xmlns:p14="http://schemas.microsoft.com/office/powerpoint/2010/main" val="119180596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Autofit/>
          </a:bodyPr>
          <a:lstStyle/>
          <a:p>
            <a:pPr algn="l"/>
            <a:r>
              <a:rPr lang="ja-JP" altLang="en-US" sz="4000" b="1" dirty="0">
                <a:solidFill>
                  <a:schemeClr val="tx1">
                    <a:lumMod val="65000"/>
                    <a:lumOff val="35000"/>
                  </a:schemeClr>
                </a:solidFill>
              </a:rPr>
              <a:t>図書館の「価値」はどこにあるか</a:t>
            </a: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56</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r>
              <a:rPr lang="ja-JP" altLang="en-US" sz="4000" dirty="0">
                <a:solidFill>
                  <a:prstClr val="black">
                    <a:lumMod val="65000"/>
                    <a:lumOff val="35000"/>
                  </a:prstClr>
                </a:solidFill>
                <a:latin typeface="メイリオ" pitchFamily="50" charset="-128"/>
                <a:ea typeface="メイリオ" pitchFamily="50" charset="-128"/>
                <a:cs typeface="メイリオ" pitchFamily="50" charset="-128"/>
              </a:rPr>
              <a:t>１）借りた本の読書経験</a:t>
            </a:r>
            <a:endParaRPr lang="en-US" altLang="ja-JP" sz="4000"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持ち帰り、図書館以外の場所で撮影</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読書経験を共有し、同好の士とつながりたい</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sz="4000" dirty="0">
                <a:solidFill>
                  <a:prstClr val="black">
                    <a:lumMod val="65000"/>
                    <a:lumOff val="35000"/>
                  </a:prstClr>
                </a:solidFill>
                <a:latin typeface="メイリオ" pitchFamily="50" charset="-128"/>
                <a:ea typeface="メイリオ" pitchFamily="50" charset="-128"/>
                <a:cs typeface="メイリオ" pitchFamily="50" charset="-128"/>
              </a:rPr>
              <a:t>２）「館内」での利用経験</a:t>
            </a:r>
            <a:endParaRPr lang="en-US" altLang="ja-JP" sz="4000"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sz="3200" dirty="0">
                <a:solidFill>
                  <a:prstClr val="black">
                    <a:lumMod val="65000"/>
                    <a:lumOff val="35000"/>
                  </a:prstClr>
                </a:solidFill>
                <a:latin typeface="メイリオ" pitchFamily="50" charset="-128"/>
                <a:ea typeface="メイリオ" pitchFamily="50" charset="-128"/>
                <a:cs typeface="メイリオ" pitchFamily="50" charset="-128"/>
              </a:rPr>
              <a:t>子どもの利用・成人の勉強風景</a:t>
            </a:r>
            <a:endParaRPr lang="en-US" altLang="ja-JP" sz="3200"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sz="3200" dirty="0">
                <a:solidFill>
                  <a:prstClr val="black">
                    <a:lumMod val="65000"/>
                    <a:lumOff val="35000"/>
                  </a:prstClr>
                </a:solidFill>
                <a:latin typeface="メイリオ" pitchFamily="50" charset="-128"/>
                <a:ea typeface="メイリオ" pitchFamily="50" charset="-128"/>
                <a:cs typeface="メイリオ" pitchFamily="50" charset="-128"/>
              </a:rPr>
              <a:t>特徴的な建築</a:t>
            </a:r>
            <a:endParaRPr lang="en-US" altLang="ja-JP" sz="3200"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76540808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2192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endParaRPr kumimoji="1" lang="en-US" altLang="ja-JP" sz="100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57</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タイトル 5"/>
          <p:cNvSpPr>
            <a:spLocks noGrp="1"/>
          </p:cNvSpPr>
          <p:nvPr>
            <p:ph type="title"/>
          </p:nvPr>
        </p:nvSpPr>
        <p:spPr/>
        <p:txBody>
          <a:bodyPr/>
          <a:lstStyle/>
          <a:p>
            <a:endParaRPr kumimoji="1" lang="ja-JP" altLang="en-US" dirty="0"/>
          </a:p>
        </p:txBody>
      </p:sp>
      <p:sp>
        <p:nvSpPr>
          <p:cNvPr id="7" name="タイトル 1">
            <a:extLst>
              <a:ext uri="{FF2B5EF4-FFF2-40B4-BE49-F238E27FC236}">
                <a16:creationId xmlns:a16="http://schemas.microsoft.com/office/drawing/2014/main" id="{2EBE3389-943E-47DC-AF01-7708E7CAED19}"/>
              </a:ext>
            </a:extLst>
          </p:cNvPr>
          <p:cNvSpPr txBox="1">
            <a:spLocks/>
          </p:cNvSpPr>
          <p:nvPr/>
        </p:nvSpPr>
        <p:spPr>
          <a:xfrm>
            <a:off x="2209800" y="2693987"/>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a:solidFill>
                  <a:schemeClr val="bg1">
                    <a:lumMod val="75000"/>
                  </a:schemeClr>
                </a:solidFill>
              </a:rPr>
              <a:t>講演時はおしゃれな表紙画像パート</a:t>
            </a:r>
            <a:r>
              <a:rPr lang="en-US" altLang="ja-JP" sz="5400">
                <a:solidFill>
                  <a:schemeClr val="bg1">
                    <a:lumMod val="75000"/>
                  </a:schemeClr>
                </a:solidFill>
              </a:rPr>
              <a:t>2</a:t>
            </a:r>
            <a:r>
              <a:rPr lang="ja-JP" altLang="en-US" sz="5400">
                <a:solidFill>
                  <a:schemeClr val="bg1">
                    <a:lumMod val="75000"/>
                  </a:schemeClr>
                </a:solidFill>
              </a:rPr>
              <a:t>を投影。表紙＋パン＋コーヒーで、真上からの構図</a:t>
            </a:r>
            <a:endParaRPr lang="en-US" altLang="ja-JP" sz="5400" dirty="0">
              <a:solidFill>
                <a:schemeClr val="bg1">
                  <a:lumMod val="75000"/>
                </a:schemeClr>
              </a:solidFill>
            </a:endParaRPr>
          </a:p>
        </p:txBody>
      </p:sp>
    </p:spTree>
    <p:extLst>
      <p:ext uri="{BB962C8B-B14F-4D97-AF65-F5344CB8AC3E}">
        <p14:creationId xmlns:p14="http://schemas.microsoft.com/office/powerpoint/2010/main" val="417807265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2192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defTabSz="914400"/>
            <a:endParaRPr kumimoji="1" lang="en-US" altLang="ja-JP" sz="100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58</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タイトル 5"/>
          <p:cNvSpPr>
            <a:spLocks noGrp="1"/>
          </p:cNvSpPr>
          <p:nvPr>
            <p:ph type="title"/>
          </p:nvPr>
        </p:nvSpPr>
        <p:spPr/>
        <p:txBody>
          <a:bodyPr/>
          <a:lstStyle/>
          <a:p>
            <a:endParaRPr kumimoji="1" lang="ja-JP" altLang="en-US" dirty="0"/>
          </a:p>
        </p:txBody>
      </p:sp>
      <p:sp>
        <p:nvSpPr>
          <p:cNvPr id="7" name="タイトル 1">
            <a:extLst>
              <a:ext uri="{FF2B5EF4-FFF2-40B4-BE49-F238E27FC236}">
                <a16:creationId xmlns:a16="http://schemas.microsoft.com/office/drawing/2014/main" id="{8E0BE748-26D7-4418-8C5C-443FAA952F3F}"/>
              </a:ext>
            </a:extLst>
          </p:cNvPr>
          <p:cNvSpPr txBox="1">
            <a:spLocks/>
          </p:cNvSpPr>
          <p:nvPr/>
        </p:nvSpPr>
        <p:spPr>
          <a:xfrm>
            <a:off x="2209800" y="2693987"/>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a:solidFill>
                  <a:schemeClr val="bg1">
                    <a:lumMod val="75000"/>
                  </a:schemeClr>
                </a:solidFill>
              </a:rPr>
              <a:t>講演時はぎふメディアコスモスの画像を投影</a:t>
            </a:r>
            <a:endParaRPr lang="en-US" altLang="ja-JP" sz="5400" dirty="0">
              <a:solidFill>
                <a:schemeClr val="bg1">
                  <a:lumMod val="75000"/>
                </a:schemeClr>
              </a:solidFill>
            </a:endParaRPr>
          </a:p>
        </p:txBody>
      </p:sp>
    </p:spTree>
    <p:extLst>
      <p:ext uri="{BB962C8B-B14F-4D97-AF65-F5344CB8AC3E}">
        <p14:creationId xmlns:p14="http://schemas.microsoft.com/office/powerpoint/2010/main" val="210858115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rmAutofit/>
          </a:bodyPr>
          <a:lstStyle/>
          <a:p>
            <a:pPr algn="l"/>
            <a:r>
              <a:rPr lang="ja-JP" altLang="en-US" sz="4800" b="1" dirty="0">
                <a:solidFill>
                  <a:schemeClr val="tx1">
                    <a:lumMod val="65000"/>
                    <a:lumOff val="35000"/>
                  </a:schemeClr>
                </a:solidFill>
              </a:rPr>
              <a:t>図書館と</a:t>
            </a:r>
            <a:r>
              <a:rPr lang="en-US" altLang="ja-JP" sz="4800" b="1" dirty="0" err="1">
                <a:solidFill>
                  <a:schemeClr val="tx1">
                    <a:lumMod val="65000"/>
                    <a:lumOff val="35000"/>
                  </a:schemeClr>
                </a:solidFill>
              </a:rPr>
              <a:t>Instagram</a:t>
            </a:r>
            <a:r>
              <a:rPr lang="ja-JP" altLang="en-US" sz="4800" b="1" dirty="0">
                <a:solidFill>
                  <a:schemeClr val="tx1">
                    <a:lumMod val="65000"/>
                    <a:lumOff val="35000"/>
                  </a:schemeClr>
                </a:solidFill>
              </a:rPr>
              <a:t>：活用 </a:t>
            </a:r>
            <a:r>
              <a:rPr lang="en-US" altLang="ja-JP" sz="4800" b="1" dirty="0">
                <a:solidFill>
                  <a:schemeClr val="tx1">
                    <a:lumMod val="65000"/>
                    <a:lumOff val="35000"/>
                  </a:schemeClr>
                </a:solidFill>
              </a:rPr>
              <a:t>(1)</a:t>
            </a:r>
            <a:endParaRPr lang="ja-JP" altLang="en-US" sz="4800" b="1" dirty="0">
              <a:solidFill>
                <a:schemeClr val="tx1">
                  <a:lumMod val="65000"/>
                  <a:lumOff val="35000"/>
                </a:schemeClr>
              </a:solidFill>
            </a:endParaRP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59</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最多勢力・表紙投稿＝読書体験の共有</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固有の図書館性は隠す方向</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美的追求を始めるとより顕著に</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b="1" u="sng" dirty="0">
                <a:solidFill>
                  <a:prstClr val="black">
                    <a:lumMod val="65000"/>
                    <a:lumOff val="35000"/>
                  </a:prstClr>
                </a:solidFill>
                <a:latin typeface="メイリオ" pitchFamily="50" charset="-128"/>
                <a:ea typeface="メイリオ" pitchFamily="50" charset="-128"/>
                <a:cs typeface="メイリオ" pitchFamily="50" charset="-128"/>
              </a:rPr>
              <a:t>「図書館で借りた」は主張</a:t>
            </a:r>
            <a:endParaRPr lang="en-US" altLang="ja-JP" b="1" u="sng"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専門図書館は狙いづらいところだが・・・</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2782759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5B940-C7C4-4D83-B76A-AB50AE7B52C8}"/>
              </a:ext>
            </a:extLst>
          </p:cNvPr>
          <p:cNvSpPr>
            <a:spLocks noGrp="1"/>
          </p:cNvSpPr>
          <p:nvPr>
            <p:ph type="title"/>
          </p:nvPr>
        </p:nvSpPr>
        <p:spPr/>
        <p:txBody>
          <a:bodyPr/>
          <a:lstStyle/>
          <a:p>
            <a:r>
              <a:rPr lang="ja-JP" altLang="en-US" dirty="0"/>
              <a:t>新規会員</a:t>
            </a:r>
            <a:br>
              <a:rPr lang="en-US" altLang="ja-JP" dirty="0"/>
            </a:br>
            <a:r>
              <a:rPr lang="ja-JP" altLang="en-US" dirty="0"/>
              <a:t>募集中！！</a:t>
            </a:r>
            <a:endParaRPr kumimoji="1" lang="ja-JP" altLang="en-US" dirty="0"/>
          </a:p>
        </p:txBody>
      </p:sp>
      <p:sp>
        <p:nvSpPr>
          <p:cNvPr id="3" name="コンテンツ プレースホルダー 2">
            <a:extLst>
              <a:ext uri="{FF2B5EF4-FFF2-40B4-BE49-F238E27FC236}">
                <a16:creationId xmlns:a16="http://schemas.microsoft.com/office/drawing/2014/main" id="{FFCF4754-8E87-4CDC-815B-036B5C167085}"/>
              </a:ext>
            </a:extLst>
          </p:cNvPr>
          <p:cNvSpPr>
            <a:spLocks noGrp="1"/>
          </p:cNvSpPr>
          <p:nvPr>
            <p:ph idx="1"/>
          </p:nvPr>
        </p:nvSpPr>
        <p:spPr/>
        <p:txBody>
          <a:bodyPr>
            <a:normAutofit/>
          </a:bodyPr>
          <a:lstStyle/>
          <a:p>
            <a:r>
              <a:rPr kumimoji="1" lang="ja-JP" altLang="en-US" sz="3200" dirty="0"/>
              <a:t>例会を初めとするすべての活動に参加可能</a:t>
            </a:r>
            <a:endParaRPr kumimoji="1" lang="en-US" altLang="ja-JP" sz="3200" dirty="0"/>
          </a:p>
          <a:p>
            <a:r>
              <a:rPr lang="ja-JP" altLang="en-US" sz="3200" dirty="0"/>
              <a:t>年報「神資研」、機関誌「神資研ニュース」の無料配布</a:t>
            </a:r>
            <a:endParaRPr lang="en-US" altLang="ja-JP" sz="3200" dirty="0"/>
          </a:p>
          <a:p>
            <a:r>
              <a:rPr lang="ja-JP" altLang="en-US" sz="3200" dirty="0"/>
              <a:t>川崎図書館の在宅利用文献複写サービス利用可能</a:t>
            </a:r>
            <a:endParaRPr lang="en-US" altLang="ja-JP" sz="3200" dirty="0"/>
          </a:p>
          <a:p>
            <a:pPr lvl="1"/>
            <a:r>
              <a:rPr lang="en-US" altLang="ja-JP" sz="3000" dirty="0"/>
              <a:t>※</a:t>
            </a:r>
            <a:r>
              <a:rPr lang="ja-JP" altLang="en-US" sz="3000" dirty="0"/>
              <a:t>諸条件あり、正会員のみ</a:t>
            </a:r>
            <a:endParaRPr lang="en-US" altLang="ja-JP" sz="3000" dirty="0"/>
          </a:p>
          <a:p>
            <a:r>
              <a:rPr lang="ja-JP" altLang="en-US" sz="3200" dirty="0"/>
              <a:t>神奈川県立図書館、神奈川県立川崎図書館の資料の機関貸出</a:t>
            </a:r>
            <a:endParaRPr lang="en-US" altLang="ja-JP" sz="3200" dirty="0"/>
          </a:p>
          <a:p>
            <a:pPr lvl="1"/>
            <a:r>
              <a:rPr lang="en-US" altLang="ja-JP" sz="3000" dirty="0"/>
              <a:t>※</a:t>
            </a:r>
            <a:r>
              <a:rPr lang="ja-JP" altLang="en-US" sz="3000" dirty="0"/>
              <a:t>正会員のみ</a:t>
            </a:r>
            <a:endParaRPr kumimoji="1" lang="ja-JP" altLang="en-US" sz="3000" dirty="0"/>
          </a:p>
        </p:txBody>
      </p:sp>
      <p:sp>
        <p:nvSpPr>
          <p:cNvPr id="4" name="スライド番号プレースホルダー 3">
            <a:extLst>
              <a:ext uri="{FF2B5EF4-FFF2-40B4-BE49-F238E27FC236}">
                <a16:creationId xmlns:a16="http://schemas.microsoft.com/office/drawing/2014/main" id="{DB7F0831-BAEF-460F-80AE-838D8ACF1BC6}"/>
              </a:ext>
            </a:extLst>
          </p:cNvPr>
          <p:cNvSpPr>
            <a:spLocks noGrp="1"/>
          </p:cNvSpPr>
          <p:nvPr>
            <p:ph type="sldNum" sz="quarter" idx="12"/>
          </p:nvPr>
        </p:nvSpPr>
        <p:spPr/>
        <p:txBody>
          <a:bodyPr/>
          <a:lstStyle/>
          <a:p>
            <a:fld id="{6AF0F2EE-D892-45C3-B794-9F74112E7F57}" type="slidenum">
              <a:rPr kumimoji="1" lang="ja-JP" altLang="en-US" smtClean="0"/>
              <a:t>6</a:t>
            </a:fld>
            <a:endParaRPr kumimoji="1" lang="ja-JP" altLang="en-US"/>
          </a:p>
        </p:txBody>
      </p:sp>
      <p:sp>
        <p:nvSpPr>
          <p:cNvPr id="5" name="テキスト ボックス 4">
            <a:extLst>
              <a:ext uri="{FF2B5EF4-FFF2-40B4-BE49-F238E27FC236}">
                <a16:creationId xmlns:a16="http://schemas.microsoft.com/office/drawing/2014/main" id="{F65BE685-ED51-4222-8AE2-AC669B900402}"/>
              </a:ext>
            </a:extLst>
          </p:cNvPr>
          <p:cNvSpPr txBox="1"/>
          <p:nvPr/>
        </p:nvSpPr>
        <p:spPr>
          <a:xfrm>
            <a:off x="-19251" y="6096350"/>
            <a:ext cx="12211251" cy="584775"/>
          </a:xfrm>
          <a:prstGeom prst="rect">
            <a:avLst/>
          </a:prstGeom>
          <a:solidFill>
            <a:schemeClr val="accent1">
              <a:lumMod val="20000"/>
              <a:lumOff val="80000"/>
            </a:schemeClr>
          </a:solidFill>
        </p:spPr>
        <p:txBody>
          <a:bodyPr wrap="square" rtlCol="0" anchor="ctr">
            <a:spAutoFit/>
          </a:bodyPr>
          <a:lstStyle/>
          <a:p>
            <a:pPr algn="ctr"/>
            <a:r>
              <a:rPr kumimoji="1" lang="ja-JP" altLang="en-US" sz="3200" dirty="0"/>
              <a:t>ブース出展中！</a:t>
            </a:r>
          </a:p>
        </p:txBody>
      </p:sp>
    </p:spTree>
    <p:extLst>
      <p:ext uri="{BB962C8B-B14F-4D97-AF65-F5344CB8AC3E}">
        <p14:creationId xmlns:p14="http://schemas.microsoft.com/office/powerpoint/2010/main" val="1302442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rmAutofit/>
          </a:bodyPr>
          <a:lstStyle/>
          <a:p>
            <a:pPr algn="l"/>
            <a:r>
              <a:rPr lang="ja-JP" altLang="en-US" sz="4800" b="1" dirty="0">
                <a:solidFill>
                  <a:schemeClr val="tx1">
                    <a:lumMod val="65000"/>
                    <a:lumOff val="35000"/>
                  </a:schemeClr>
                </a:solidFill>
              </a:rPr>
              <a:t>図書館と</a:t>
            </a:r>
            <a:r>
              <a:rPr lang="en-US" altLang="ja-JP" sz="4800" b="1" dirty="0" err="1">
                <a:solidFill>
                  <a:schemeClr val="tx1">
                    <a:lumMod val="65000"/>
                    <a:lumOff val="35000"/>
                  </a:schemeClr>
                </a:solidFill>
              </a:rPr>
              <a:t>Instagram</a:t>
            </a:r>
            <a:r>
              <a:rPr lang="ja-JP" altLang="en-US" sz="4800" b="1" dirty="0">
                <a:solidFill>
                  <a:schemeClr val="tx1">
                    <a:lumMod val="65000"/>
                    <a:lumOff val="35000"/>
                  </a:schemeClr>
                </a:solidFill>
              </a:rPr>
              <a:t>：活用 </a:t>
            </a:r>
            <a:r>
              <a:rPr lang="en-US" altLang="ja-JP" sz="4800" b="1" dirty="0">
                <a:solidFill>
                  <a:schemeClr val="tx1">
                    <a:lumMod val="65000"/>
                    <a:lumOff val="35000"/>
                  </a:schemeClr>
                </a:solidFill>
              </a:rPr>
              <a:t>(2)</a:t>
            </a:r>
            <a:endParaRPr lang="ja-JP" altLang="en-US" sz="4800" b="1" dirty="0">
              <a:solidFill>
                <a:schemeClr val="tx1">
                  <a:lumMod val="65000"/>
                  <a:lumOff val="35000"/>
                </a:schemeClr>
              </a:solidFill>
            </a:endParaRP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60</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「自館の」ブランディングとしては？</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「写真映え」するなら・・・</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写真撮影・投稿の許諾</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推奨するハッシュタグを明示（名寄せ）</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投稿へのアクション（いいね・コメント</a:t>
            </a:r>
            <a:r>
              <a:rPr lang="en-US" altLang="ja-JP" dirty="0" err="1">
                <a:solidFill>
                  <a:prstClr val="black">
                    <a:lumMod val="65000"/>
                    <a:lumOff val="35000"/>
                  </a:prstClr>
                </a:solidFill>
                <a:latin typeface="メイリオ" pitchFamily="50" charset="-128"/>
                <a:ea typeface="メイリオ" pitchFamily="50" charset="-128"/>
                <a:cs typeface="メイリオ" pitchFamily="50" charset="-128"/>
              </a:rPr>
              <a:t>etc</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4215900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p:txBody>
          <a:bodyPr>
            <a:normAutofit/>
          </a:bodyPr>
          <a:lstStyle/>
          <a:p>
            <a:pPr algn="l"/>
            <a:r>
              <a:rPr lang="ja-JP" altLang="en-US" sz="4800" b="1" dirty="0">
                <a:solidFill>
                  <a:schemeClr val="tx1">
                    <a:lumMod val="65000"/>
                    <a:lumOff val="35000"/>
                  </a:schemeClr>
                </a:solidFill>
              </a:rPr>
              <a:t>図書館と</a:t>
            </a:r>
            <a:r>
              <a:rPr lang="en-US" altLang="ja-JP" sz="4800" b="1" dirty="0" err="1">
                <a:solidFill>
                  <a:schemeClr val="tx1">
                    <a:lumMod val="65000"/>
                    <a:lumOff val="35000"/>
                  </a:schemeClr>
                </a:solidFill>
              </a:rPr>
              <a:t>Instagram</a:t>
            </a:r>
            <a:r>
              <a:rPr lang="ja-JP" altLang="en-US" sz="4800" b="1" dirty="0">
                <a:solidFill>
                  <a:schemeClr val="tx1">
                    <a:lumMod val="65000"/>
                    <a:lumOff val="35000"/>
                  </a:schemeClr>
                </a:solidFill>
              </a:rPr>
              <a:t>：活用 </a:t>
            </a:r>
            <a:r>
              <a:rPr lang="en-US" altLang="ja-JP" sz="4800" b="1" dirty="0">
                <a:solidFill>
                  <a:schemeClr val="tx1">
                    <a:lumMod val="65000"/>
                    <a:lumOff val="35000"/>
                  </a:schemeClr>
                </a:solidFill>
              </a:rPr>
              <a:t>(3)</a:t>
            </a:r>
            <a:endParaRPr lang="ja-JP" altLang="en-US" sz="4800" b="1" dirty="0">
              <a:solidFill>
                <a:schemeClr val="tx1">
                  <a:lumMod val="65000"/>
                  <a:lumOff val="35000"/>
                </a:schemeClr>
              </a:solidFill>
            </a:endParaRP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61</a:t>
            </a:fld>
            <a:endParaRPr kumimoji="1" lang="ja-JP" altLang="en-US" dirty="0">
              <a:solidFill>
                <a:prstClr val="black">
                  <a:tint val="75000"/>
                </a:prstClr>
              </a:solidFill>
              <a:latin typeface="メイリオ" pitchFamily="50" charset="-128"/>
              <a:ea typeface="メイリオ" pitchFamily="50" charset="-128"/>
              <a:cs typeface="メイリオ" pitchFamily="50" charset="-128"/>
            </a:endParaRPr>
          </a:p>
        </p:txBody>
      </p:sp>
      <p:sp>
        <p:nvSpPr>
          <p:cNvPr id="6" name="コンテンツ プレースホルダ 2"/>
          <p:cNvSpPr txBox="1">
            <a:spLocks/>
          </p:cNvSpPr>
          <p:nvPr/>
        </p:nvSpPr>
        <p:spPr>
          <a:xfrm>
            <a:off x="1981200" y="1600200"/>
            <a:ext cx="8432242" cy="485313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「写真映え」しなくても・・・</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共有したい「経験・体験」の場を作る</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ターゲットは「子ども」が良さそう</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例：ハロウィン写真撮影（専門図書館で？）</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（日本では）大人の経験風景を投稿しない</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もしくは「カフェ」エリア</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内観全体が映えなくてもカフェだけ</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OK</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なら</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OK</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a:p>
            <a:pPr lvl="1">
              <a:lnSpc>
                <a:spcPct val="150000"/>
              </a:lnSpc>
            </a:pP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38451742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txBox="1">
            <a:spLocks/>
          </p:cNvSpPr>
          <p:nvPr/>
        </p:nvSpPr>
        <p:spPr>
          <a:xfrm>
            <a:off x="2209800" y="1283275"/>
            <a:ext cx="7772400" cy="1470025"/>
          </a:xfrm>
          <a:prstGeom prst="rect">
            <a:avLst/>
          </a:prstGeom>
        </p:spPr>
        <p:txBody>
          <a:bodyPr vert="horz" lIns="91440" tIns="45720" rIns="91440" bIns="45720" rtlCol="0" anchor="ctr">
            <a:noAutofit/>
          </a:bodyPr>
          <a:lstStyle/>
          <a:p>
            <a:pPr algn="ctr" defTabSz="914400">
              <a:spcBef>
                <a:spcPct val="0"/>
              </a:spcBef>
              <a:defRPr/>
            </a:pPr>
            <a:r>
              <a:rPr kumimoji="1" lang="en-US" altLang="ja-JP" sz="4800" u="sng" dirty="0">
                <a:solidFill>
                  <a:prstClr val="black"/>
                </a:solidFill>
                <a:latin typeface="Segoe UI"/>
                <a:ea typeface="HGSｺﾞｼｯｸM" pitchFamily="50" charset="-128"/>
              </a:rPr>
              <a:t>min2fly@slis.doshisha.ac.jp</a:t>
            </a:r>
          </a:p>
        </p:txBody>
      </p:sp>
      <p:sp>
        <p:nvSpPr>
          <p:cNvPr id="2" name="タイトル 1"/>
          <p:cNvSpPr>
            <a:spLocks noGrp="1"/>
          </p:cNvSpPr>
          <p:nvPr>
            <p:ph type="title"/>
          </p:nvPr>
        </p:nvSpPr>
        <p:spPr/>
        <p:txBody>
          <a:bodyPr>
            <a:normAutofit/>
          </a:bodyPr>
          <a:lstStyle/>
          <a:p>
            <a:r>
              <a:rPr lang="en-US" altLang="ja-JP" sz="4800" b="1" dirty="0">
                <a:solidFill>
                  <a:schemeClr val="tx1">
                    <a:lumMod val="65000"/>
                    <a:lumOff val="35000"/>
                  </a:schemeClr>
                </a:solidFill>
              </a:rPr>
              <a:t>Any question</a:t>
            </a:r>
            <a:r>
              <a:rPr lang="ja-JP" altLang="en-US" sz="4800" b="1" dirty="0">
                <a:solidFill>
                  <a:schemeClr val="tx1">
                    <a:lumMod val="65000"/>
                    <a:lumOff val="35000"/>
                  </a:schemeClr>
                </a:solidFill>
              </a:rPr>
              <a:t>？</a:t>
            </a:r>
          </a:p>
        </p:txBody>
      </p:sp>
      <p:sp>
        <p:nvSpPr>
          <p:cNvPr id="7" name="コンテンツ プレースホルダ 2"/>
          <p:cNvSpPr txBox="1">
            <a:spLocks/>
          </p:cNvSpPr>
          <p:nvPr/>
        </p:nvSpPr>
        <p:spPr>
          <a:xfrm>
            <a:off x="1981200" y="3212976"/>
            <a:ext cx="8432242" cy="324036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None/>
            </a:pP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＊本プレゼンで用いたデータは吉田光男氏（豊橋技術科学大学）との共同研究の中で取得したものです。発表内容の多くは日本図書館情報学会研究大会（</a:t>
            </a:r>
            <a:r>
              <a:rPr lang="en-US" altLang="ja-JP" dirty="0">
                <a:solidFill>
                  <a:prstClr val="black">
                    <a:lumMod val="65000"/>
                    <a:lumOff val="35000"/>
                  </a:prstClr>
                </a:solidFill>
                <a:latin typeface="メイリオ" pitchFamily="50" charset="-128"/>
                <a:ea typeface="メイリオ" pitchFamily="50" charset="-128"/>
                <a:cs typeface="メイリオ" pitchFamily="50" charset="-128"/>
              </a:rPr>
              <a:t>2018</a:t>
            </a:r>
            <a:r>
              <a:rPr lang="ja-JP" altLang="en-US" dirty="0">
                <a:solidFill>
                  <a:prstClr val="black">
                    <a:lumMod val="65000"/>
                    <a:lumOff val="35000"/>
                  </a:prstClr>
                </a:solidFill>
                <a:latin typeface="メイリオ" pitchFamily="50" charset="-128"/>
                <a:ea typeface="メイリオ" pitchFamily="50" charset="-128"/>
                <a:cs typeface="メイリオ" pitchFamily="50" charset="-128"/>
              </a:rPr>
              <a:t>）の成果に基づきます。</a:t>
            </a:r>
            <a:endParaRPr lang="en-US" altLang="ja-JP" dirty="0">
              <a:solidFill>
                <a:prstClr val="black">
                  <a:lumMod val="65000"/>
                  <a:lumOff val="3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548705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3F085E-CA2A-4281-BB7C-FF3EAD244293}"/>
              </a:ext>
            </a:extLst>
          </p:cNvPr>
          <p:cNvSpPr>
            <a:spLocks noGrp="1"/>
          </p:cNvSpPr>
          <p:nvPr>
            <p:ph type="title"/>
          </p:nvPr>
        </p:nvSpPr>
        <p:spPr/>
        <p:txBody>
          <a:bodyPr/>
          <a:lstStyle/>
          <a:p>
            <a:r>
              <a:rPr kumimoji="1" lang="ja-JP" altLang="en-US" dirty="0"/>
              <a:t>トーク</a:t>
            </a:r>
            <a:br>
              <a:rPr kumimoji="1" lang="en-US" altLang="ja-JP" dirty="0"/>
            </a:br>
            <a:r>
              <a:rPr kumimoji="1" lang="ja-JP" altLang="en-US" dirty="0"/>
              <a:t>ディスカッション</a:t>
            </a:r>
          </a:p>
        </p:txBody>
      </p:sp>
      <p:sp>
        <p:nvSpPr>
          <p:cNvPr id="3" name="テキスト プレースホルダー 2">
            <a:extLst>
              <a:ext uri="{FF2B5EF4-FFF2-40B4-BE49-F238E27FC236}">
                <a16:creationId xmlns:a16="http://schemas.microsoft.com/office/drawing/2014/main" id="{88A64688-54B2-4EF0-B3EA-6FA14104A70C}"/>
              </a:ext>
            </a:extLst>
          </p:cNvPr>
          <p:cNvSpPr>
            <a:spLocks noGrp="1"/>
          </p:cNvSpPr>
          <p:nvPr>
            <p:ph type="body" idx="1"/>
          </p:nvPr>
        </p:nvSpPr>
        <p:spPr>
          <a:xfrm>
            <a:off x="3886200" y="4672584"/>
            <a:ext cx="7315200" cy="1339333"/>
          </a:xfrm>
        </p:spPr>
        <p:txBody>
          <a:bodyPr>
            <a:normAutofit/>
          </a:bodyPr>
          <a:lstStyle/>
          <a:p>
            <a:r>
              <a:rPr kumimoji="1" lang="ja-JP" altLang="en-US" dirty="0"/>
              <a:t>佐藤翔先生（同志社大学）</a:t>
            </a:r>
            <a:endParaRPr kumimoji="1" lang="en-US" altLang="ja-JP" dirty="0"/>
          </a:p>
          <a:p>
            <a:r>
              <a:rPr kumimoji="1" lang="ja-JP" altLang="en-US" dirty="0"/>
              <a:t>岡崎有彩（アカデミック・リソース・ガイド株式会社（</a:t>
            </a:r>
            <a:r>
              <a:rPr kumimoji="1" lang="en-US" altLang="ja-JP" dirty="0"/>
              <a:t>ARG</a:t>
            </a:r>
            <a:r>
              <a:rPr kumimoji="1" lang="ja-JP" altLang="en-US" dirty="0"/>
              <a:t>））</a:t>
            </a:r>
          </a:p>
        </p:txBody>
      </p:sp>
      <p:sp>
        <p:nvSpPr>
          <p:cNvPr id="4" name="スライド番号プレースホルダー 3">
            <a:extLst>
              <a:ext uri="{FF2B5EF4-FFF2-40B4-BE49-F238E27FC236}">
                <a16:creationId xmlns:a16="http://schemas.microsoft.com/office/drawing/2014/main" id="{CDEEBCC0-25D3-4C8D-ADF0-7E65908C7362}"/>
              </a:ext>
            </a:extLst>
          </p:cNvPr>
          <p:cNvSpPr>
            <a:spLocks noGrp="1"/>
          </p:cNvSpPr>
          <p:nvPr>
            <p:ph type="sldNum" sz="quarter" idx="12"/>
          </p:nvPr>
        </p:nvSpPr>
        <p:spPr/>
        <p:txBody>
          <a:bodyPr/>
          <a:lstStyle/>
          <a:p>
            <a:fld id="{6AF0F2EE-D892-45C3-B794-9F74112E7F57}" type="slidenum">
              <a:rPr kumimoji="1" lang="ja-JP" altLang="en-US" smtClean="0"/>
              <a:t>63</a:t>
            </a:fld>
            <a:endParaRPr kumimoji="1" lang="ja-JP" altLang="en-US"/>
          </a:p>
        </p:txBody>
      </p:sp>
    </p:spTree>
    <p:extLst>
      <p:ext uri="{BB962C8B-B14F-4D97-AF65-F5344CB8AC3E}">
        <p14:creationId xmlns:p14="http://schemas.microsoft.com/office/powerpoint/2010/main" val="35071997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7ADB8A-83FB-46F2-8F1D-0B349F6C560D}"/>
              </a:ext>
            </a:extLst>
          </p:cNvPr>
          <p:cNvSpPr>
            <a:spLocks noGrp="1"/>
          </p:cNvSpPr>
          <p:nvPr>
            <p:ph type="title"/>
          </p:nvPr>
        </p:nvSpPr>
        <p:spPr/>
        <p:txBody>
          <a:bodyPr/>
          <a:lstStyle/>
          <a:p>
            <a:r>
              <a:rPr kumimoji="1" lang="ja-JP" altLang="en-US" dirty="0"/>
              <a:t>会場質疑</a:t>
            </a:r>
          </a:p>
        </p:txBody>
      </p:sp>
      <p:sp>
        <p:nvSpPr>
          <p:cNvPr id="3" name="テキスト プレースホルダー 2">
            <a:extLst>
              <a:ext uri="{FF2B5EF4-FFF2-40B4-BE49-F238E27FC236}">
                <a16:creationId xmlns:a16="http://schemas.microsoft.com/office/drawing/2014/main" id="{16A9D179-78DC-4501-9CE5-D792D6C3859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DA40AEA-D9D5-4BF8-A39F-48DE03176A07}"/>
              </a:ext>
            </a:extLst>
          </p:cNvPr>
          <p:cNvSpPr>
            <a:spLocks noGrp="1"/>
          </p:cNvSpPr>
          <p:nvPr>
            <p:ph type="sldNum" sz="quarter" idx="12"/>
          </p:nvPr>
        </p:nvSpPr>
        <p:spPr/>
        <p:txBody>
          <a:bodyPr/>
          <a:lstStyle/>
          <a:p>
            <a:fld id="{6AF0F2EE-D892-45C3-B794-9F74112E7F57}" type="slidenum">
              <a:rPr kumimoji="1" lang="ja-JP" altLang="en-US" smtClean="0"/>
              <a:t>64</a:t>
            </a:fld>
            <a:endParaRPr kumimoji="1" lang="ja-JP" altLang="en-US"/>
          </a:p>
        </p:txBody>
      </p:sp>
    </p:spTree>
    <p:extLst>
      <p:ext uri="{BB962C8B-B14F-4D97-AF65-F5344CB8AC3E}">
        <p14:creationId xmlns:p14="http://schemas.microsoft.com/office/powerpoint/2010/main" val="3726018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8B1C7A-907E-4BED-A033-B084AAADBA6D}"/>
              </a:ext>
            </a:extLst>
          </p:cNvPr>
          <p:cNvSpPr>
            <a:spLocks noGrp="1"/>
          </p:cNvSpPr>
          <p:nvPr>
            <p:ph type="title"/>
          </p:nvPr>
        </p:nvSpPr>
        <p:spPr/>
        <p:txBody>
          <a:bodyPr/>
          <a:lstStyle/>
          <a:p>
            <a:r>
              <a:rPr kumimoji="1" lang="ja-JP" altLang="en-US" dirty="0"/>
              <a:t>おわりに</a:t>
            </a:r>
          </a:p>
        </p:txBody>
      </p:sp>
      <p:sp>
        <p:nvSpPr>
          <p:cNvPr id="3" name="テキスト プレースホルダー 2">
            <a:extLst>
              <a:ext uri="{FF2B5EF4-FFF2-40B4-BE49-F238E27FC236}">
                <a16:creationId xmlns:a16="http://schemas.microsoft.com/office/drawing/2014/main" id="{1435F3FE-C035-44F1-B264-8528B8F219F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C128B5E-A827-4971-ADFB-4AE9DA066D2A}"/>
              </a:ext>
            </a:extLst>
          </p:cNvPr>
          <p:cNvSpPr>
            <a:spLocks noGrp="1"/>
          </p:cNvSpPr>
          <p:nvPr>
            <p:ph type="sldNum" sz="quarter" idx="12"/>
          </p:nvPr>
        </p:nvSpPr>
        <p:spPr/>
        <p:txBody>
          <a:bodyPr/>
          <a:lstStyle/>
          <a:p>
            <a:fld id="{6AF0F2EE-D892-45C3-B794-9F74112E7F57}" type="slidenum">
              <a:rPr kumimoji="1" lang="ja-JP" altLang="en-US" smtClean="0"/>
              <a:t>65</a:t>
            </a:fld>
            <a:endParaRPr kumimoji="1" lang="ja-JP" altLang="en-US"/>
          </a:p>
        </p:txBody>
      </p:sp>
    </p:spTree>
    <p:extLst>
      <p:ext uri="{BB962C8B-B14F-4D97-AF65-F5344CB8AC3E}">
        <p14:creationId xmlns:p14="http://schemas.microsoft.com/office/powerpoint/2010/main" val="4265305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5B940-C7C4-4D83-B76A-AB50AE7B52C8}"/>
              </a:ext>
            </a:extLst>
          </p:cNvPr>
          <p:cNvSpPr>
            <a:spLocks noGrp="1"/>
          </p:cNvSpPr>
          <p:nvPr>
            <p:ph type="title"/>
          </p:nvPr>
        </p:nvSpPr>
        <p:spPr/>
        <p:txBody>
          <a:bodyPr/>
          <a:lstStyle/>
          <a:p>
            <a:r>
              <a:rPr lang="ja-JP" altLang="en-US" dirty="0"/>
              <a:t>新規会員</a:t>
            </a:r>
            <a:br>
              <a:rPr lang="en-US" altLang="ja-JP" dirty="0"/>
            </a:br>
            <a:r>
              <a:rPr lang="ja-JP" altLang="en-US" dirty="0"/>
              <a:t>募集中！！</a:t>
            </a:r>
            <a:endParaRPr kumimoji="1" lang="ja-JP" altLang="en-US" dirty="0"/>
          </a:p>
        </p:txBody>
      </p:sp>
      <p:sp>
        <p:nvSpPr>
          <p:cNvPr id="3" name="コンテンツ プレースホルダー 2">
            <a:extLst>
              <a:ext uri="{FF2B5EF4-FFF2-40B4-BE49-F238E27FC236}">
                <a16:creationId xmlns:a16="http://schemas.microsoft.com/office/drawing/2014/main" id="{FFCF4754-8E87-4CDC-815B-036B5C167085}"/>
              </a:ext>
            </a:extLst>
          </p:cNvPr>
          <p:cNvSpPr>
            <a:spLocks noGrp="1"/>
          </p:cNvSpPr>
          <p:nvPr>
            <p:ph idx="1"/>
          </p:nvPr>
        </p:nvSpPr>
        <p:spPr/>
        <p:txBody>
          <a:bodyPr>
            <a:normAutofit/>
          </a:bodyPr>
          <a:lstStyle/>
          <a:p>
            <a:r>
              <a:rPr kumimoji="1" lang="ja-JP" altLang="en-US" sz="3200" dirty="0"/>
              <a:t>例会を初めとするすべての活動に参加可能</a:t>
            </a:r>
            <a:endParaRPr kumimoji="1" lang="en-US" altLang="ja-JP" sz="3200" dirty="0"/>
          </a:p>
          <a:p>
            <a:r>
              <a:rPr lang="ja-JP" altLang="en-US" sz="3200" dirty="0"/>
              <a:t>年報「神資研」、機関誌「神資研ニュース」の無料配布</a:t>
            </a:r>
            <a:endParaRPr lang="en-US" altLang="ja-JP" sz="3200" dirty="0"/>
          </a:p>
          <a:p>
            <a:r>
              <a:rPr lang="ja-JP" altLang="en-US" sz="3200" dirty="0"/>
              <a:t>川崎図書館の在宅利用文献複写サービス利用可能</a:t>
            </a:r>
            <a:endParaRPr lang="en-US" altLang="ja-JP" sz="3200" dirty="0"/>
          </a:p>
          <a:p>
            <a:pPr lvl="1"/>
            <a:r>
              <a:rPr lang="en-US" altLang="ja-JP" sz="3000" dirty="0"/>
              <a:t>※</a:t>
            </a:r>
            <a:r>
              <a:rPr lang="ja-JP" altLang="en-US" sz="3000" dirty="0"/>
              <a:t>諸条件あり、正会員のみ</a:t>
            </a:r>
            <a:endParaRPr lang="en-US" altLang="ja-JP" sz="3000" dirty="0"/>
          </a:p>
          <a:p>
            <a:r>
              <a:rPr lang="ja-JP" altLang="en-US" sz="3200" dirty="0"/>
              <a:t>神奈川県立図書館、神奈川県立川崎図書館の資料の機関貸出</a:t>
            </a:r>
            <a:endParaRPr lang="en-US" altLang="ja-JP" sz="3200" dirty="0"/>
          </a:p>
          <a:p>
            <a:pPr lvl="1"/>
            <a:r>
              <a:rPr lang="en-US" altLang="ja-JP" sz="3000" dirty="0"/>
              <a:t>※</a:t>
            </a:r>
            <a:r>
              <a:rPr lang="ja-JP" altLang="en-US" sz="3000" dirty="0"/>
              <a:t>正会員のみ</a:t>
            </a:r>
            <a:endParaRPr kumimoji="1" lang="ja-JP" altLang="en-US" sz="3000" dirty="0"/>
          </a:p>
        </p:txBody>
      </p:sp>
      <p:sp>
        <p:nvSpPr>
          <p:cNvPr id="4" name="スライド番号プレースホルダー 3">
            <a:extLst>
              <a:ext uri="{FF2B5EF4-FFF2-40B4-BE49-F238E27FC236}">
                <a16:creationId xmlns:a16="http://schemas.microsoft.com/office/drawing/2014/main" id="{DB7F0831-BAEF-460F-80AE-838D8ACF1BC6}"/>
              </a:ext>
            </a:extLst>
          </p:cNvPr>
          <p:cNvSpPr>
            <a:spLocks noGrp="1"/>
          </p:cNvSpPr>
          <p:nvPr>
            <p:ph type="sldNum" sz="quarter" idx="12"/>
          </p:nvPr>
        </p:nvSpPr>
        <p:spPr/>
        <p:txBody>
          <a:bodyPr/>
          <a:lstStyle/>
          <a:p>
            <a:fld id="{6AF0F2EE-D892-45C3-B794-9F74112E7F57}" type="slidenum">
              <a:rPr kumimoji="1" lang="ja-JP" altLang="en-US" smtClean="0"/>
              <a:t>66</a:t>
            </a:fld>
            <a:endParaRPr kumimoji="1" lang="ja-JP" altLang="en-US"/>
          </a:p>
        </p:txBody>
      </p:sp>
      <p:sp>
        <p:nvSpPr>
          <p:cNvPr id="6" name="テキスト ボックス 5">
            <a:extLst>
              <a:ext uri="{FF2B5EF4-FFF2-40B4-BE49-F238E27FC236}">
                <a16:creationId xmlns:a16="http://schemas.microsoft.com/office/drawing/2014/main" id="{DC0B7A8B-030C-462A-856E-CF3F365791B4}"/>
              </a:ext>
            </a:extLst>
          </p:cNvPr>
          <p:cNvSpPr txBox="1"/>
          <p:nvPr/>
        </p:nvSpPr>
        <p:spPr>
          <a:xfrm>
            <a:off x="-19251" y="6096350"/>
            <a:ext cx="12211251" cy="584775"/>
          </a:xfrm>
          <a:prstGeom prst="rect">
            <a:avLst/>
          </a:prstGeom>
          <a:solidFill>
            <a:schemeClr val="accent1">
              <a:lumMod val="20000"/>
              <a:lumOff val="80000"/>
            </a:schemeClr>
          </a:solidFill>
        </p:spPr>
        <p:txBody>
          <a:bodyPr wrap="square" rtlCol="0" anchor="ctr">
            <a:spAutoFit/>
          </a:bodyPr>
          <a:lstStyle/>
          <a:p>
            <a:pPr algn="ctr"/>
            <a:r>
              <a:rPr kumimoji="1" lang="ja-JP" altLang="en-US" sz="3200" dirty="0"/>
              <a:t>ブース</a:t>
            </a:r>
            <a:r>
              <a:rPr kumimoji="1" lang="en-US" altLang="ja-JP" sz="3200" dirty="0"/>
              <a:t>41</a:t>
            </a:r>
            <a:r>
              <a:rPr kumimoji="1" lang="ja-JP" altLang="en-US" sz="3200" dirty="0"/>
              <a:t>で出展もしております。お申込は事務局まで！</a:t>
            </a:r>
          </a:p>
        </p:txBody>
      </p:sp>
    </p:spTree>
    <p:extLst>
      <p:ext uri="{BB962C8B-B14F-4D97-AF65-F5344CB8AC3E}">
        <p14:creationId xmlns:p14="http://schemas.microsoft.com/office/powerpoint/2010/main" val="1884716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33E9D9-D82F-4CFA-AF5E-5F8C76F0EB9B}"/>
              </a:ext>
            </a:extLst>
          </p:cNvPr>
          <p:cNvSpPr>
            <a:spLocks noGrp="1"/>
          </p:cNvSpPr>
          <p:nvPr>
            <p:ph type="title"/>
          </p:nvPr>
        </p:nvSpPr>
        <p:spPr/>
        <p:txBody>
          <a:bodyPr>
            <a:normAutofit/>
          </a:bodyPr>
          <a:lstStyle/>
          <a:p>
            <a:r>
              <a:rPr kumimoji="1" lang="ja-JP" altLang="en-US" sz="4000" dirty="0"/>
              <a:t>ご清聴ありがとうございました</a:t>
            </a:r>
          </a:p>
        </p:txBody>
      </p:sp>
      <p:sp>
        <p:nvSpPr>
          <p:cNvPr id="3" name="テキスト プレースホルダー 2">
            <a:extLst>
              <a:ext uri="{FF2B5EF4-FFF2-40B4-BE49-F238E27FC236}">
                <a16:creationId xmlns:a16="http://schemas.microsoft.com/office/drawing/2014/main" id="{D58B9B9E-48C2-4DAC-919D-60EAB28C4BEE}"/>
              </a:ext>
            </a:extLst>
          </p:cNvPr>
          <p:cNvSpPr>
            <a:spLocks noGrp="1"/>
          </p:cNvSpPr>
          <p:nvPr>
            <p:ph type="body" idx="1"/>
          </p:nvPr>
        </p:nvSpPr>
        <p:spPr>
          <a:xfrm>
            <a:off x="3886200" y="4672584"/>
            <a:ext cx="7315200" cy="1207516"/>
          </a:xfrm>
        </p:spPr>
        <p:txBody>
          <a:bodyPr>
            <a:normAutofit/>
          </a:bodyPr>
          <a:lstStyle/>
          <a:p>
            <a:r>
              <a:rPr lang="ja-JP" altLang="en-US" dirty="0"/>
              <a:t>「コミュニケーションツールを知ろう～これからはじめる人のために～」</a:t>
            </a:r>
            <a:endParaRPr lang="en-US" altLang="ja-JP" dirty="0"/>
          </a:p>
          <a:p>
            <a:r>
              <a:rPr lang="ja-JP" altLang="en-US" dirty="0"/>
              <a:t>神奈川県資料室研究会（神資研）＠ブース</a:t>
            </a:r>
            <a:r>
              <a:rPr lang="en-US" altLang="ja-JP"/>
              <a:t>41</a:t>
            </a:r>
            <a:endParaRPr lang="en-US" altLang="ja-JP" dirty="0"/>
          </a:p>
        </p:txBody>
      </p:sp>
      <p:sp>
        <p:nvSpPr>
          <p:cNvPr id="4" name="スライド番号プレースホルダー 3">
            <a:extLst>
              <a:ext uri="{FF2B5EF4-FFF2-40B4-BE49-F238E27FC236}">
                <a16:creationId xmlns:a16="http://schemas.microsoft.com/office/drawing/2014/main" id="{D8F5B9CD-1577-49FD-ACDB-4C2896213CEB}"/>
              </a:ext>
            </a:extLst>
          </p:cNvPr>
          <p:cNvSpPr>
            <a:spLocks noGrp="1"/>
          </p:cNvSpPr>
          <p:nvPr>
            <p:ph type="sldNum" sz="quarter" idx="12"/>
          </p:nvPr>
        </p:nvSpPr>
        <p:spPr/>
        <p:txBody>
          <a:bodyPr/>
          <a:lstStyle/>
          <a:p>
            <a:fld id="{6AF0F2EE-D892-45C3-B794-9F74112E7F57}" type="slidenum">
              <a:rPr kumimoji="1" lang="ja-JP" altLang="en-US" smtClean="0"/>
              <a:t>67</a:t>
            </a:fld>
            <a:endParaRPr kumimoji="1" lang="ja-JP" altLang="en-US"/>
          </a:p>
        </p:txBody>
      </p:sp>
    </p:spTree>
    <p:extLst>
      <p:ext uri="{BB962C8B-B14F-4D97-AF65-F5344CB8AC3E}">
        <p14:creationId xmlns:p14="http://schemas.microsoft.com/office/powerpoint/2010/main" val="331481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C8B6AF-9F0D-4666-B339-D4CBA2C23524}"/>
              </a:ext>
            </a:extLst>
          </p:cNvPr>
          <p:cNvSpPr>
            <a:spLocks noGrp="1"/>
          </p:cNvSpPr>
          <p:nvPr>
            <p:ph type="title"/>
          </p:nvPr>
        </p:nvSpPr>
        <p:spPr>
          <a:xfrm>
            <a:off x="252919" y="1123837"/>
            <a:ext cx="2947482" cy="4601183"/>
          </a:xfrm>
        </p:spPr>
        <p:txBody>
          <a:bodyPr/>
          <a:lstStyle/>
          <a:p>
            <a:r>
              <a:rPr kumimoji="1" lang="ja-JP" altLang="en-US" dirty="0"/>
              <a:t>登壇者紹介</a:t>
            </a:r>
          </a:p>
        </p:txBody>
      </p:sp>
      <p:pic>
        <p:nvPicPr>
          <p:cNvPr id="9" name="コンテンツ プレースホルダー 8" descr="髪の長い女の子&#10;&#10;自動的に生成された説明">
            <a:extLst>
              <a:ext uri="{FF2B5EF4-FFF2-40B4-BE49-F238E27FC236}">
                <a16:creationId xmlns:a16="http://schemas.microsoft.com/office/drawing/2014/main" id="{AB42A855-17CB-4FD3-99A0-6D15E76BB1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94837" y="3740335"/>
            <a:ext cx="2321243" cy="2359475"/>
          </a:xfrm>
        </p:spPr>
      </p:pic>
      <p:sp>
        <p:nvSpPr>
          <p:cNvPr id="4" name="スライド番号プレースホルダー 3">
            <a:extLst>
              <a:ext uri="{FF2B5EF4-FFF2-40B4-BE49-F238E27FC236}">
                <a16:creationId xmlns:a16="http://schemas.microsoft.com/office/drawing/2014/main" id="{33D24816-78FE-4A06-A0AE-9D0D87EE79D3}"/>
              </a:ext>
            </a:extLst>
          </p:cNvPr>
          <p:cNvSpPr>
            <a:spLocks noGrp="1"/>
          </p:cNvSpPr>
          <p:nvPr>
            <p:ph type="sldNum" sz="quarter" idx="12"/>
          </p:nvPr>
        </p:nvSpPr>
        <p:spPr>
          <a:xfrm>
            <a:off x="10634135" y="6356350"/>
            <a:ext cx="1530927" cy="365125"/>
          </a:xfrm>
        </p:spPr>
        <p:txBody>
          <a:bodyPr/>
          <a:lstStyle/>
          <a:p>
            <a:fld id="{6AF0F2EE-D892-45C3-B794-9F74112E7F57}" type="slidenum">
              <a:rPr kumimoji="1" lang="ja-JP" altLang="en-US" smtClean="0"/>
              <a:t>7</a:t>
            </a:fld>
            <a:endParaRPr kumimoji="1" lang="ja-JP" altLang="en-US"/>
          </a:p>
        </p:txBody>
      </p:sp>
      <p:pic>
        <p:nvPicPr>
          <p:cNvPr id="7" name="図 6">
            <a:extLst>
              <a:ext uri="{FF2B5EF4-FFF2-40B4-BE49-F238E27FC236}">
                <a16:creationId xmlns:a16="http://schemas.microsoft.com/office/drawing/2014/main" id="{EBABCF62-D057-4EDA-9158-C46157014B1C}"/>
              </a:ext>
            </a:extLst>
          </p:cNvPr>
          <p:cNvPicPr>
            <a:picLocks noChangeAspect="1"/>
          </p:cNvPicPr>
          <p:nvPr/>
        </p:nvPicPr>
        <p:blipFill>
          <a:blip r:embed="rId4"/>
          <a:stretch>
            <a:fillRect/>
          </a:stretch>
        </p:blipFill>
        <p:spPr>
          <a:xfrm>
            <a:off x="3439477" y="751641"/>
            <a:ext cx="3081629" cy="3110429"/>
          </a:xfrm>
          <a:prstGeom prst="rect">
            <a:avLst/>
          </a:prstGeom>
        </p:spPr>
      </p:pic>
      <p:sp>
        <p:nvSpPr>
          <p:cNvPr id="17" name="コンテンツ プレースホルダー 2">
            <a:extLst>
              <a:ext uri="{FF2B5EF4-FFF2-40B4-BE49-F238E27FC236}">
                <a16:creationId xmlns:a16="http://schemas.microsoft.com/office/drawing/2014/main" id="{88E60CE6-676E-4D59-874D-A19501B40671}"/>
              </a:ext>
            </a:extLst>
          </p:cNvPr>
          <p:cNvSpPr txBox="1">
            <a:spLocks/>
          </p:cNvSpPr>
          <p:nvPr/>
        </p:nvSpPr>
        <p:spPr>
          <a:xfrm>
            <a:off x="6521106" y="758190"/>
            <a:ext cx="4878492" cy="272560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r>
              <a:rPr lang="ja-JP" altLang="en-US" sz="2800" dirty="0"/>
              <a:t>佐藤翔</a:t>
            </a:r>
            <a:endParaRPr lang="en-US" altLang="ja-JP" sz="2800" dirty="0"/>
          </a:p>
          <a:p>
            <a:pPr lvl="1"/>
            <a:r>
              <a:rPr lang="ja-JP" altLang="en-US" sz="2000" dirty="0"/>
              <a:t>同志社大学免許資格課程センター准教授</a:t>
            </a:r>
            <a:endParaRPr lang="en-US" altLang="ja-JP" sz="2000" dirty="0"/>
          </a:p>
        </p:txBody>
      </p:sp>
      <p:sp>
        <p:nvSpPr>
          <p:cNvPr id="19" name="コンテンツ プレースホルダー 2">
            <a:extLst>
              <a:ext uri="{FF2B5EF4-FFF2-40B4-BE49-F238E27FC236}">
                <a16:creationId xmlns:a16="http://schemas.microsoft.com/office/drawing/2014/main" id="{4D2552DC-BA0B-441A-8F0D-407E6145356E}"/>
              </a:ext>
            </a:extLst>
          </p:cNvPr>
          <p:cNvSpPr txBox="1">
            <a:spLocks/>
          </p:cNvSpPr>
          <p:nvPr/>
        </p:nvSpPr>
        <p:spPr>
          <a:xfrm>
            <a:off x="3439477" y="3995871"/>
            <a:ext cx="6055360" cy="2124260"/>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a:lstStyle>
          <a:p>
            <a:r>
              <a:rPr lang="ja-JP" altLang="en-US" sz="2800" dirty="0"/>
              <a:t>岡崎有彩</a:t>
            </a:r>
            <a:endParaRPr lang="en-US" altLang="ja-JP" sz="2800" dirty="0"/>
          </a:p>
          <a:p>
            <a:pPr lvl="1"/>
            <a:r>
              <a:rPr lang="ja-JP" altLang="en-US" sz="2000" dirty="0"/>
              <a:t>神奈川県資料室研究会（神資研）／理事</a:t>
            </a:r>
            <a:endParaRPr lang="en-US" altLang="ja-JP" sz="2000" dirty="0"/>
          </a:p>
          <a:p>
            <a:pPr lvl="1"/>
            <a:r>
              <a:rPr lang="ja-JP" altLang="en-US" sz="2000" dirty="0"/>
              <a:t>アカデミック・リソース・ガイド株式会社（</a:t>
            </a:r>
            <a:r>
              <a:rPr lang="en-US" altLang="ja-JP" sz="2000" dirty="0"/>
              <a:t>ARG</a:t>
            </a:r>
            <a:r>
              <a:rPr lang="ja-JP" altLang="en-US" sz="2000" dirty="0"/>
              <a:t>）／取締役</a:t>
            </a:r>
            <a:endParaRPr lang="en-US" altLang="ja-JP" sz="2200" dirty="0"/>
          </a:p>
        </p:txBody>
      </p:sp>
      <p:sp>
        <p:nvSpPr>
          <p:cNvPr id="10" name="吹き出し: 角を丸めた四角形 9">
            <a:extLst>
              <a:ext uri="{FF2B5EF4-FFF2-40B4-BE49-F238E27FC236}">
                <a16:creationId xmlns:a16="http://schemas.microsoft.com/office/drawing/2014/main" id="{42AFAC39-3FDD-44E4-B32B-4F3141DA7635}"/>
              </a:ext>
            </a:extLst>
          </p:cNvPr>
          <p:cNvSpPr/>
          <p:nvPr/>
        </p:nvSpPr>
        <p:spPr>
          <a:xfrm>
            <a:off x="7006771" y="2370629"/>
            <a:ext cx="2873828" cy="985652"/>
          </a:xfrm>
          <a:prstGeom prst="wedgeRoundRectCallout">
            <a:avLst>
              <a:gd name="adj1" fmla="val -43147"/>
              <a:gd name="adj2" fmla="val -72439"/>
              <a:gd name="adj3" fmla="val 16667"/>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t>本日の講師</a:t>
            </a:r>
          </a:p>
        </p:txBody>
      </p:sp>
    </p:spTree>
    <p:extLst>
      <p:ext uri="{BB962C8B-B14F-4D97-AF65-F5344CB8AC3E}">
        <p14:creationId xmlns:p14="http://schemas.microsoft.com/office/powerpoint/2010/main" val="1604822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defTabSz="914400"/>
            <a:fld id="{A18E39E0-1F65-4C8D-857E-EEE5F639163F}" type="slidenum">
              <a:rPr kumimoji="1" lang="ja-JP" altLang="en-US">
                <a:solidFill>
                  <a:prstClr val="black">
                    <a:tint val="75000"/>
                  </a:prstClr>
                </a:solidFill>
                <a:latin typeface="Segoe UI"/>
                <a:ea typeface="メイリオ"/>
              </a:rPr>
              <a:pPr defTabSz="914400"/>
              <a:t>8</a:t>
            </a:fld>
            <a:endParaRPr kumimoji="1" lang="ja-JP" altLang="en-US">
              <a:solidFill>
                <a:prstClr val="black">
                  <a:tint val="75000"/>
                </a:prstClr>
              </a:solidFill>
              <a:latin typeface="Segoe UI"/>
              <a:ea typeface="メイリオ"/>
            </a:endParaRPr>
          </a:p>
        </p:txBody>
      </p:sp>
      <p:pic>
        <p:nvPicPr>
          <p:cNvPr id="3" name="図 2"/>
          <p:cNvPicPr>
            <a:picLocks noChangeAspect="1"/>
          </p:cNvPicPr>
          <p:nvPr/>
        </p:nvPicPr>
        <p:blipFill>
          <a:blip r:embed="rId3"/>
          <a:stretch>
            <a:fillRect/>
          </a:stretch>
        </p:blipFill>
        <p:spPr>
          <a:xfrm>
            <a:off x="1965277" y="-30567"/>
            <a:ext cx="7863831" cy="6888567"/>
          </a:xfrm>
          <a:prstGeom prst="rect">
            <a:avLst/>
          </a:prstGeom>
        </p:spPr>
      </p:pic>
      <p:sp>
        <p:nvSpPr>
          <p:cNvPr id="7" name="タイトル 1"/>
          <p:cNvSpPr txBox="1">
            <a:spLocks/>
          </p:cNvSpPr>
          <p:nvPr/>
        </p:nvSpPr>
        <p:spPr>
          <a:xfrm>
            <a:off x="2135560" y="6465666"/>
            <a:ext cx="7295043" cy="365126"/>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a:solidFill>
                  <a:prstClr val="black"/>
                </a:solidFill>
                <a:latin typeface="メイリオ" pitchFamily="50" charset="-128"/>
                <a:ea typeface="メイリオ" pitchFamily="50" charset="-128"/>
                <a:cs typeface="メイリオ" pitchFamily="50" charset="-128"/>
              </a:rPr>
              <a:t>http://researchmap.jp/min2fly/</a:t>
            </a:r>
            <a:endParaRPr lang="ja-JP" altLang="en-US" sz="2800"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073926626"/>
      </p:ext>
    </p:extLst>
  </p:cSld>
  <p:clrMapOvr>
    <a:masterClrMapping/>
  </p:clrMapOvr>
  <mc:AlternateContent xmlns:mc="http://schemas.openxmlformats.org/markup-compatibility/2006" xmlns:p14="http://schemas.microsoft.com/office/powerpoint/2010/main">
    <mc:Choice Requires="p14">
      <p:transition spd="slow" p14:dur="2000" advTm="6219"/>
    </mc:Choice>
    <mc:Fallback xmlns="">
      <p:transition spd="slow" advTm="621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normAutofit/>
          </a:bodyPr>
          <a:lstStyle/>
          <a:p>
            <a:pPr algn="l" eaLnBrk="1" hangingPunct="1"/>
            <a:r>
              <a:rPr lang="ja-JP" altLang="en-US" b="1" dirty="0">
                <a:solidFill>
                  <a:schemeClr val="tx1">
                    <a:lumMod val="75000"/>
                    <a:lumOff val="25000"/>
                  </a:schemeClr>
                </a:solidFill>
                <a:latin typeface="メイリオ" pitchFamily="50" charset="-128"/>
                <a:ea typeface="メイリオ" pitchFamily="50" charset="-128"/>
                <a:cs typeface="メイリオ" pitchFamily="50" charset="-128"/>
              </a:rPr>
              <a:t>研究課題：人の情報行動</a:t>
            </a:r>
          </a:p>
        </p:txBody>
      </p:sp>
      <p:sp>
        <p:nvSpPr>
          <p:cNvPr id="17411" name="コンテンツ プレースホルダ 2"/>
          <p:cNvSpPr>
            <a:spLocks noGrp="1"/>
          </p:cNvSpPr>
          <p:nvPr>
            <p:ph idx="1"/>
          </p:nvPr>
        </p:nvSpPr>
        <p:spPr>
          <a:xfrm>
            <a:off x="1981200" y="1600200"/>
            <a:ext cx="8229600" cy="4997152"/>
          </a:xfrm>
        </p:spPr>
        <p:txBody>
          <a:bodyPr>
            <a:normAutofit fontScale="92500"/>
          </a:bodyPr>
          <a:lstStyle/>
          <a:p>
            <a:pPr>
              <a:lnSpc>
                <a:spcPct val="150000"/>
              </a:lnSpc>
            </a:pPr>
            <a:r>
              <a:rPr lang="ja-JP" altLang="en-US" sz="3600" dirty="0">
                <a:solidFill>
                  <a:schemeClr val="tx1">
                    <a:lumMod val="75000"/>
                    <a:lumOff val="25000"/>
                  </a:schemeClr>
                </a:solidFill>
                <a:latin typeface="メイリオ" pitchFamily="50" charset="-128"/>
                <a:ea typeface="メイリオ" pitchFamily="50" charset="-128"/>
                <a:cs typeface="メイリオ" pitchFamily="50" charset="-128"/>
              </a:rPr>
              <a:t>情報の利用・評価・発信行動に</a:t>
            </a:r>
            <a:endParaRPr lang="en-US" altLang="ja-JP" sz="3600" dirty="0">
              <a:solidFill>
                <a:schemeClr val="tx1">
                  <a:lumMod val="75000"/>
                  <a:lumOff val="25000"/>
                </a:schemeClr>
              </a:solidFill>
              <a:latin typeface="メイリオ" pitchFamily="50" charset="-128"/>
              <a:ea typeface="メイリオ" pitchFamily="50" charset="-128"/>
              <a:cs typeface="メイリオ" pitchFamily="50" charset="-128"/>
            </a:endParaRPr>
          </a:p>
          <a:p>
            <a:pPr>
              <a:lnSpc>
                <a:spcPct val="150000"/>
              </a:lnSpc>
            </a:pPr>
            <a:r>
              <a:rPr lang="ja-JP" altLang="en-US" sz="3600" dirty="0">
                <a:solidFill>
                  <a:schemeClr val="tx1">
                    <a:lumMod val="75000"/>
                    <a:lumOff val="25000"/>
                  </a:schemeClr>
                </a:solidFill>
                <a:latin typeface="メイリオ" pitchFamily="50" charset="-128"/>
                <a:ea typeface="メイリオ" pitchFamily="50" charset="-128"/>
                <a:cs typeface="メイリオ" pitchFamily="50" charset="-128"/>
              </a:rPr>
              <a:t>どんな特徴・傾向があるかを解明し</a:t>
            </a:r>
            <a:endParaRPr lang="en-US" altLang="ja-JP" sz="3600" dirty="0">
              <a:solidFill>
                <a:schemeClr val="tx1">
                  <a:lumMod val="75000"/>
                  <a:lumOff val="25000"/>
                </a:schemeClr>
              </a:solidFill>
              <a:latin typeface="メイリオ" pitchFamily="50" charset="-128"/>
              <a:ea typeface="メイリオ" pitchFamily="50" charset="-128"/>
              <a:cs typeface="メイリオ" pitchFamily="50" charset="-128"/>
            </a:endParaRPr>
          </a:p>
          <a:p>
            <a:pPr>
              <a:lnSpc>
                <a:spcPct val="150000"/>
              </a:lnSpc>
            </a:pPr>
            <a:r>
              <a:rPr lang="ja-JP" altLang="en-US" sz="3600" b="1" dirty="0">
                <a:solidFill>
                  <a:schemeClr val="tx1">
                    <a:lumMod val="75000"/>
                    <a:lumOff val="25000"/>
                  </a:schemeClr>
                </a:solidFill>
                <a:latin typeface="メイリオ" pitchFamily="50" charset="-128"/>
                <a:ea typeface="メイリオ" pitchFamily="50" charset="-128"/>
                <a:cs typeface="メイリオ" pitchFamily="50" charset="-128"/>
              </a:rPr>
              <a:t>人の行動をコントロールしたい</a:t>
            </a:r>
            <a:endParaRPr lang="en-US" altLang="ja-JP" sz="3600" b="1" dirty="0">
              <a:solidFill>
                <a:schemeClr val="tx1">
                  <a:lumMod val="75000"/>
                  <a:lumOff val="25000"/>
                </a:scheme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schemeClr val="tx1">
                    <a:lumMod val="75000"/>
                    <a:lumOff val="25000"/>
                  </a:schemeClr>
                </a:solidFill>
                <a:latin typeface="メイリオ" pitchFamily="50" charset="-128"/>
                <a:ea typeface="メイリオ" pitchFamily="50" charset="-128"/>
                <a:cs typeface="メイリオ" pitchFamily="50" charset="-128"/>
              </a:rPr>
              <a:t>大学院以前：主に学術的な情報（大学図書館）</a:t>
            </a:r>
            <a:endParaRPr lang="en-US" altLang="ja-JP" dirty="0">
              <a:solidFill>
                <a:schemeClr val="tx1">
                  <a:lumMod val="75000"/>
                  <a:lumOff val="25000"/>
                </a:schemeClr>
              </a:solidFill>
              <a:latin typeface="メイリオ" pitchFamily="50" charset="-128"/>
              <a:ea typeface="メイリオ" pitchFamily="50" charset="-128"/>
              <a:cs typeface="メイリオ" pitchFamily="50" charset="-128"/>
            </a:endParaRPr>
          </a:p>
          <a:p>
            <a:pPr lvl="1">
              <a:lnSpc>
                <a:spcPct val="150000"/>
              </a:lnSpc>
            </a:pPr>
            <a:r>
              <a:rPr lang="ja-JP" altLang="en-US" dirty="0">
                <a:solidFill>
                  <a:schemeClr val="tx1">
                    <a:lumMod val="75000"/>
                    <a:lumOff val="25000"/>
                  </a:schemeClr>
                </a:solidFill>
                <a:latin typeface="メイリオ" pitchFamily="50" charset="-128"/>
                <a:ea typeface="メイリオ" pitchFamily="50" charset="-128"/>
                <a:cs typeface="メイリオ" pitchFamily="50" charset="-128"/>
              </a:rPr>
              <a:t>就職後：公共図書館も対象範囲に</a:t>
            </a:r>
            <a:endParaRPr lang="en-US" altLang="ja-JP" dirty="0">
              <a:solidFill>
                <a:schemeClr val="tx1">
                  <a:lumMod val="75000"/>
                  <a:lumOff val="25000"/>
                </a:schemeClr>
              </a:solidFill>
              <a:latin typeface="メイリオ" pitchFamily="50" charset="-128"/>
              <a:ea typeface="メイリオ" pitchFamily="50" charset="-128"/>
              <a:cs typeface="メイリオ" pitchFamily="50" charset="-128"/>
            </a:endParaRPr>
          </a:p>
          <a:p>
            <a:pPr>
              <a:lnSpc>
                <a:spcPct val="150000"/>
              </a:lnSpc>
            </a:pPr>
            <a:r>
              <a:rPr lang="ja-JP" altLang="en-US" dirty="0">
                <a:solidFill>
                  <a:schemeClr val="tx1">
                    <a:lumMod val="75000"/>
                    <a:lumOff val="25000"/>
                  </a:schemeClr>
                </a:solidFill>
                <a:latin typeface="メイリオ" pitchFamily="50" charset="-128"/>
                <a:ea typeface="メイリオ" pitchFamily="50" charset="-128"/>
                <a:cs typeface="メイリオ" pitchFamily="50" charset="-128"/>
              </a:rPr>
              <a:t>どちらかといえば普遍的知見を獲得したい</a:t>
            </a:r>
            <a:endParaRPr lang="en-US" altLang="ja-JP" dirty="0">
              <a:solidFill>
                <a:schemeClr val="tx1">
                  <a:lumMod val="75000"/>
                  <a:lumOff val="25000"/>
                </a:schemeClr>
              </a:solidFill>
              <a:latin typeface="メイリオ" pitchFamily="50" charset="-128"/>
              <a:ea typeface="メイリオ" pitchFamily="50" charset="-128"/>
              <a:cs typeface="メイリオ" pitchFamily="50" charset="-128"/>
            </a:endParaRPr>
          </a:p>
          <a:p>
            <a:pPr>
              <a:lnSpc>
                <a:spcPct val="150000"/>
              </a:lnSpc>
            </a:pPr>
            <a:endParaRPr lang="en-US" altLang="ja-JP"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p:txBody>
          <a:bodyPr/>
          <a:lstStyle/>
          <a:p>
            <a:pPr defTabSz="914400"/>
            <a:fld id="{7153B0B2-9FFD-4517-BD72-D2BA5F632A46}" type="slidenum">
              <a:rPr kumimoji="1" lang="ja-JP" altLang="en-US">
                <a:solidFill>
                  <a:prstClr val="black">
                    <a:tint val="75000"/>
                  </a:prstClr>
                </a:solidFill>
                <a:latin typeface="メイリオ" pitchFamily="50" charset="-128"/>
                <a:ea typeface="メイリオ" pitchFamily="50" charset="-128"/>
                <a:cs typeface="メイリオ" pitchFamily="50" charset="-128"/>
              </a:rPr>
              <a:pPr defTabSz="914400"/>
              <a:t>9</a:t>
            </a:fld>
            <a:endParaRPr kumimoji="1" lang="ja-JP" altLang="en-US">
              <a:solidFill>
                <a:prstClr val="black">
                  <a:tint val="75000"/>
                </a:prst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248128339"/>
      </p:ext>
    </p:extLst>
  </p:cSld>
  <p:clrMapOvr>
    <a:masterClrMapping/>
  </p:clrMapOvr>
  <p:transition/>
</p:sld>
</file>

<file path=ppt/theme/theme1.xml><?xml version="1.0" encoding="utf-8"?>
<a:theme xmlns:a="http://schemas.openxmlformats.org/drawingml/2006/main" name="フレーム">
  <a:themeElements>
    <a:clrScheme name="フレーム">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フレーム">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フレーム">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いつもの">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5236</Words>
  <Application>Microsoft Office PowerPoint</Application>
  <PresentationFormat>ワイド画面</PresentationFormat>
  <Paragraphs>551</Paragraphs>
  <Slides>67</Slides>
  <Notes>63</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67</vt:i4>
      </vt:variant>
    </vt:vector>
  </HeadingPairs>
  <TitlesOfParts>
    <vt:vector size="77" baseType="lpstr">
      <vt:lpstr>メイリオ</vt:lpstr>
      <vt:lpstr>游ゴシック</vt:lpstr>
      <vt:lpstr>Arial</vt:lpstr>
      <vt:lpstr>Calibri</vt:lpstr>
      <vt:lpstr>Corbel</vt:lpstr>
      <vt:lpstr>Segoe UI</vt:lpstr>
      <vt:lpstr>Wingdings</vt:lpstr>
      <vt:lpstr>Wingdings 2</vt:lpstr>
      <vt:lpstr>フレーム</vt:lpstr>
      <vt:lpstr>Office ​​テーマ</vt:lpstr>
      <vt:lpstr>コミュニケーションツールを知ろう ～これからはじめる人のために～</vt:lpstr>
      <vt:lpstr>はじめに</vt:lpstr>
      <vt:lpstr>神資研とは</vt:lpstr>
      <vt:lpstr>一部 活動紹介</vt:lpstr>
      <vt:lpstr>一部 活動紹介</vt:lpstr>
      <vt:lpstr>新規会員 募集中！！</vt:lpstr>
      <vt:lpstr>登壇者紹介</vt:lpstr>
      <vt:lpstr>PowerPoint プレゼンテーション</vt:lpstr>
      <vt:lpstr>研究課題：人の情報行動</vt:lpstr>
      <vt:lpstr>PowerPoint プレゼンテーション</vt:lpstr>
      <vt:lpstr>本日の 配布資料</vt:lpstr>
      <vt:lpstr>コミュニケーションツールを知ろう</vt:lpstr>
      <vt:lpstr>コミュニケーションツールの多様化</vt:lpstr>
      <vt:lpstr>コミュニケーションツールの多様化</vt:lpstr>
      <vt:lpstr>コミュニケーションツールの多様化</vt:lpstr>
      <vt:lpstr>ツール紹介 ＜Yammer＞</vt:lpstr>
      <vt:lpstr>PowerPoint プレゼンテーション</vt:lpstr>
      <vt:lpstr>活用事例 ＜ Slack＞</vt:lpstr>
      <vt:lpstr>PowerPoint プレゼンテーション</vt:lpstr>
      <vt:lpstr>活用事例 ＜ Slack＞</vt:lpstr>
      <vt:lpstr>活用事例③ ＜ Instagram＞</vt:lpstr>
      <vt:lpstr>Instagramとは</vt:lpstr>
      <vt:lpstr>PowerPoint プレゼンテーション</vt:lpstr>
      <vt:lpstr>PowerPoint プレゼンテーション</vt:lpstr>
      <vt:lpstr>PowerPoint プレゼンテーション</vt:lpstr>
      <vt:lpstr>講演時は武雄市図書館で撮影されたスタバの コーヒーの投稿を投影</vt:lpstr>
      <vt:lpstr>Instagram投稿の３類型</vt:lpstr>
      <vt:lpstr>PowerPoint プレゼンテーション</vt:lpstr>
      <vt:lpstr>カジュアル写真</vt:lpstr>
      <vt:lpstr>図書館の「どこ」に 記録・共有の価値が 認められているのか </vt:lpstr>
      <vt:lpstr>データ収集</vt:lpstr>
      <vt:lpstr>メタデータ分析</vt:lpstr>
      <vt:lpstr>被写体分析</vt:lpstr>
      <vt:lpstr>メタデータ分析</vt:lpstr>
      <vt:lpstr>投稿者数</vt:lpstr>
      <vt:lpstr>投稿数の推移</vt:lpstr>
      <vt:lpstr>「#図書館」と共起するハッシュタグ</vt:lpstr>
      <vt:lpstr>講演時は子どもが被写体になった、非検索向け ハッシュタグ付き投稿の例を投影</vt:lpstr>
      <vt:lpstr>「#図書館」と共起するハッシュタグ</vt:lpstr>
      <vt:lpstr>「#図書館」と共起するハッシュタグ</vt:lpstr>
      <vt:lpstr>「#図書館」と共起するハッシュタグ</vt:lpstr>
      <vt:lpstr>「#図書館」と共起するハッシュタグ</vt:lpstr>
      <vt:lpstr>固有名出現頻度上位の図書館</vt:lpstr>
      <vt:lpstr>PowerPoint プレゼンテーション</vt:lpstr>
      <vt:lpstr>PowerPoint プレゼンテーション</vt:lpstr>
      <vt:lpstr>PowerPoint プレゼンテーション</vt:lpstr>
      <vt:lpstr>「いいね！」上位画像</vt:lpstr>
      <vt:lpstr>PowerPoint プレゼンテーション</vt:lpstr>
      <vt:lpstr>PowerPoint プレゼンテーション</vt:lpstr>
      <vt:lpstr>PowerPoint プレゼンテーション</vt:lpstr>
      <vt:lpstr>被写体分析</vt:lpstr>
      <vt:lpstr>被写体分析</vt:lpstr>
      <vt:lpstr>PowerPoint プレゼンテーション</vt:lpstr>
      <vt:lpstr>PowerPoint プレゼンテーション</vt:lpstr>
      <vt:lpstr>PowerPoint プレゼンテーション</vt:lpstr>
      <vt:lpstr>図書館の「価値」はどこにあるか</vt:lpstr>
      <vt:lpstr>PowerPoint プレゼンテーション</vt:lpstr>
      <vt:lpstr>PowerPoint プレゼンテーション</vt:lpstr>
      <vt:lpstr>図書館とInstagram：活用 (1)</vt:lpstr>
      <vt:lpstr>図書館とInstagram：活用 (2)</vt:lpstr>
      <vt:lpstr>図書館とInstagram：活用 (3)</vt:lpstr>
      <vt:lpstr>Any question？</vt:lpstr>
      <vt:lpstr>トーク ディスカッション</vt:lpstr>
      <vt:lpstr>会場質疑</vt:lpstr>
      <vt:lpstr>おわりに</vt:lpstr>
      <vt:lpstr>新規会員 募集中！！</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コミュニケーションツールを知ろう ～これからはじめる人のために～</dc:title>
  <dc:creator>ai okazaki</dc:creator>
  <cp:lastModifiedBy>ssk2</cp:lastModifiedBy>
  <cp:revision>17</cp:revision>
  <dcterms:created xsi:type="dcterms:W3CDTF">2019-11-11T13:59:08Z</dcterms:created>
  <dcterms:modified xsi:type="dcterms:W3CDTF">2019-12-03T04:32:25Z</dcterms:modified>
</cp:coreProperties>
</file>